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90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1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2AD"/>
    <a:srgbClr val="671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37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88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2957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21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00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76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3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12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23219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82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48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01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76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4633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77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7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0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72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22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91996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59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8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93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49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1721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47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1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97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1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25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909847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84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89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95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38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220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39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19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8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08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6054567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08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65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1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5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5233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403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17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052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44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430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110329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619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0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1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F3D891-2FB0-4F07-AFD9-5DB769303E4B}" type="datetimeFigureOut">
              <a:rPr lang="tr-TR" smtClean="0">
                <a:solidFill>
                  <a:srgbClr val="073E87"/>
                </a:solidFill>
              </a:rPr>
              <a:pPr/>
              <a:t>21.12.2017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A5ADFC-14C5-4E73-8854-9C069FD1B7C4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21.12.2017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m.tr/url?sa=i&amp;rct=j&amp;q=&amp;esrc=s&amp;frm=1&amp;source=images&amp;cd=&amp;cad=rja&amp;uact=8&amp;ved=0CAcQjRw&amp;url=https://twitter.com/aaynstayn1&amp;ei=bcRYVYuHCqnX7QbdzoPQBQ&amp;bvm=bv.93564037,d.bGQ&amp;psig=AFQjCNEgQCe404mevIphe4XhfiFNrmj5yg&amp;ust=1431967192788924" TargetMode="Externa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m.tr/url?sa=i&amp;rct=j&amp;q=&amp;esrc=s&amp;frm=1&amp;source=images&amp;cd=&amp;cad=rja&amp;uact=8&amp;ved=0CAcQjRw&amp;url=http://www.gelisenbeyin.net/albert-einstein.html&amp;ei=rcRYVYPeAfGP7Aay-oOQDA&amp;bvm=bv.93564037,d.bGQ&amp;psig=AFQjCNEgQCe404mevIphe4XhfiFNrmj5yg&amp;ust=143196719278892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DERS SEÇİMİ NEDİR?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</a:rPr>
              <a:t>ŞEHİT YAKUP SÜRÜCÜ ANADOLU LİSESİ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54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dirty="0" err="1" smtClean="0"/>
              <a:t>yanlIş</a:t>
            </a:r>
            <a:r>
              <a:rPr lang="tr-TR" sz="6000" b="1" dirty="0" smtClean="0"/>
              <a:t> ders-alan </a:t>
            </a:r>
            <a:r>
              <a:rPr lang="tr-TR" sz="6000" b="1" dirty="0" err="1" smtClean="0"/>
              <a:t>seçİmİ</a:t>
            </a:r>
            <a:endParaRPr lang="tr-TR" sz="6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896544"/>
          </a:xfrm>
        </p:spPr>
        <p:txBody>
          <a:bodyPr/>
          <a:lstStyle/>
          <a:p>
            <a:pPr algn="ctr"/>
            <a:r>
              <a:rPr lang="tr-TR" dirty="0" smtClean="0"/>
              <a:t>Yanlış meslek seçmemize yol açar. </a:t>
            </a:r>
          </a:p>
          <a:p>
            <a:pPr algn="ctr"/>
            <a:r>
              <a:rPr lang="tr-TR" dirty="0" smtClean="0"/>
              <a:t>Yanlış meslek seçimi ise uzun yıllar boyunca sevmediğimiz , ilgimizin ve yeteneğimizin olmadığı bir mesleği yapmak zorunda bırakır.</a:t>
            </a:r>
          </a:p>
          <a:p>
            <a:pPr algn="ctr"/>
            <a:r>
              <a:rPr lang="tr-TR" dirty="0" smtClean="0"/>
              <a:t>İlgimizin , yeteneğimizin doğrultusunda seçmediğimiz bir meslek ise iş hayatında bizi mutsuz edecektir.  </a:t>
            </a:r>
            <a:endParaRPr lang="tr-TR" dirty="0"/>
          </a:p>
        </p:txBody>
      </p:sp>
      <p:pic>
        <p:nvPicPr>
          <p:cNvPr id="4098" name="Picture 2" descr="C:\Users\ASUS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941168"/>
            <a:ext cx="2952328" cy="18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images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941167"/>
            <a:ext cx="2448272" cy="18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dirty="0" smtClean="0"/>
              <a:t>Neden </a:t>
            </a:r>
            <a:r>
              <a:rPr lang="tr-TR" sz="6000" b="1" dirty="0" err="1" smtClean="0"/>
              <a:t>yanlIş</a:t>
            </a:r>
            <a:r>
              <a:rPr lang="tr-TR" sz="6000" b="1" dirty="0" smtClean="0"/>
              <a:t> </a:t>
            </a:r>
            <a:r>
              <a:rPr lang="tr-TR" sz="6000" b="1" dirty="0" err="1" smtClean="0"/>
              <a:t>seçİm</a:t>
            </a:r>
            <a:r>
              <a:rPr lang="tr-TR" sz="6000" b="1" dirty="0" smtClean="0"/>
              <a:t>?</a:t>
            </a:r>
            <a:endParaRPr lang="tr-TR" sz="6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5112568"/>
          </a:xfrm>
        </p:spPr>
        <p:txBody>
          <a:bodyPr/>
          <a:lstStyle/>
          <a:p>
            <a:pPr algn="ctr"/>
            <a:r>
              <a:rPr lang="tr-TR" dirty="0" smtClean="0"/>
              <a:t>Aile baskısı, yanlış seçim yapılmasına neden olabilir. Geleneksel , güncel olmayan yanlış bilgilerle aile üyeleri , öğrenciyi yanlış yönlendirebilmektedirler.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Çevre baskısı , yanlış seçim yapılmasına neden olabilir. Sadece arkadaşlarıyla aynı sınıfta okumak için hiç araştırmadığı alana giden öğrencilerimiz bulunmaktadır. </a:t>
            </a:r>
          </a:p>
          <a:p>
            <a:pPr algn="ctr"/>
            <a:endParaRPr lang="tr-TR" dirty="0"/>
          </a:p>
        </p:txBody>
      </p:sp>
      <p:pic>
        <p:nvPicPr>
          <p:cNvPr id="5122" name="Picture 2" descr="C:\Users\ASUS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20152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dirty="0" smtClean="0"/>
              <a:t>Neden </a:t>
            </a:r>
            <a:r>
              <a:rPr lang="tr-TR" sz="6000" b="1" dirty="0" err="1" smtClean="0"/>
              <a:t>yanlIş</a:t>
            </a:r>
            <a:r>
              <a:rPr lang="tr-TR" sz="6000" b="1" dirty="0" smtClean="0"/>
              <a:t> </a:t>
            </a:r>
            <a:r>
              <a:rPr lang="tr-TR" sz="6000" b="1" dirty="0" err="1" smtClean="0"/>
              <a:t>seçİm</a:t>
            </a:r>
            <a:r>
              <a:rPr lang="tr-TR" sz="6000" b="1" dirty="0" smtClean="0"/>
              <a:t>?</a:t>
            </a:r>
            <a:endParaRPr lang="tr-TR" sz="6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5112568"/>
          </a:xfrm>
        </p:spPr>
        <p:txBody>
          <a:bodyPr/>
          <a:lstStyle/>
          <a:p>
            <a:pPr algn="ctr"/>
            <a:r>
              <a:rPr lang="tr-TR" dirty="0" smtClean="0"/>
              <a:t>Popüler bir meslek sahibi olmak için ,öğrenciler yanlış seçimlerde bulunabiliyorlar. Popüler olan bir mesleğin bizi mutlu etme garantisi yoktur.</a:t>
            </a:r>
          </a:p>
          <a:p>
            <a:pPr algn="ctr"/>
            <a:r>
              <a:rPr lang="tr-TR" dirty="0" smtClean="0"/>
              <a:t>Yanlış bilgi veya bilgisizlik , yanlış seçim yapmaya neden olabilir. Ders , alan seçimlerinde Okul Rehberlik Servisinden yardım alınmalıdır. 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6146" name="Picture 2" descr="C:\Users\ASUS\Desktop\ind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2857501" cy="19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5319479"/>
            <a:ext cx="3471887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5400" b="1" dirty="0" err="1" smtClean="0"/>
              <a:t>İyİ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bİr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seçİm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nasIl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olmalIdIr</a:t>
            </a:r>
            <a:r>
              <a:rPr lang="tr-TR" sz="5400" b="1" dirty="0" smtClean="0"/>
              <a:t>?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5112568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b="1" dirty="0" smtClean="0">
                <a:solidFill>
                  <a:srgbClr val="0070C0"/>
                </a:solidFill>
              </a:rPr>
              <a:t>DERSLERİ-ALANLARI İYİ TANI</a:t>
            </a:r>
          </a:p>
          <a:p>
            <a:pPr marL="0" indent="0" algn="ctr">
              <a:buNone/>
            </a:pPr>
            <a:r>
              <a:rPr lang="tr-TR" dirty="0" smtClean="0"/>
              <a:t>Alanlar iyi bir şekilde araştırılmalı. Alanlarda , hangi derslerin bulunduğu incelenmelidir. Alan içerisinde ne gibi staj imkanları , alan bitiminde ne gibi iş imkanları olduğu araştırılmalıdır. TYT-YKS de hangi bölümler tercih edilebilir , Hangi bölümlere ek puan alınır ve hangi bölümlere varsa sınavsız geçilebilir ?</a:t>
            </a:r>
            <a:endParaRPr lang="tr-TR" dirty="0"/>
          </a:p>
          <a:p>
            <a:pPr algn="ctr"/>
            <a:endParaRPr lang="tr-TR" dirty="0"/>
          </a:p>
        </p:txBody>
      </p:sp>
      <p:pic>
        <p:nvPicPr>
          <p:cNvPr id="7170" name="Picture 2" descr="C:\Users\ASUS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1"/>
            <a:ext cx="14401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223224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5400" b="1" dirty="0" err="1" smtClean="0"/>
              <a:t>İyİ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bİr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seçİm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nasIl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olmalIdIr</a:t>
            </a:r>
            <a:r>
              <a:rPr lang="tr-TR" sz="5400" b="1" dirty="0" smtClean="0"/>
              <a:t>?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5112568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b="1" dirty="0" smtClean="0">
                <a:solidFill>
                  <a:srgbClr val="0070C0"/>
                </a:solidFill>
              </a:rPr>
              <a:t>HEDEFLEDİĞİN MESLEĞİ ARAŞTIR</a:t>
            </a:r>
          </a:p>
          <a:p>
            <a:pPr marL="0" indent="0" algn="ctr">
              <a:buNone/>
            </a:pPr>
            <a:r>
              <a:rPr lang="tr-TR" dirty="0" smtClean="0"/>
              <a:t>Hedeflediğimiz mesleğin şartlarını en iyi o mesleği yapan insanlardan öğrenebiliriz. Günümüzde artık istediğimiz meslek sahibine ulaşmak kolay. Mesleğin şartlarını öğrendikten sonra , bizi o mesleğe götürecek alanı-ders seçimini daha etkili yapabiliriz. </a:t>
            </a:r>
          </a:p>
          <a:p>
            <a:pPr marL="0" indent="0" algn="ctr">
              <a:buNone/>
            </a:pPr>
            <a:endParaRPr lang="tr-TR" dirty="0" smtClean="0"/>
          </a:p>
        </p:txBody>
      </p:sp>
      <p:pic>
        <p:nvPicPr>
          <p:cNvPr id="9218" name="Picture 2" descr="C:\Users\ASUS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4032448" cy="9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5400" b="1" dirty="0" err="1" smtClean="0"/>
              <a:t>İyİ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bİr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seçİm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nasIl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olmalIdIr</a:t>
            </a:r>
            <a:r>
              <a:rPr lang="tr-TR" sz="5400" b="1" dirty="0" smtClean="0"/>
              <a:t>?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5112568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b="1" dirty="0" smtClean="0">
                <a:solidFill>
                  <a:srgbClr val="0070C0"/>
                </a:solidFill>
              </a:rPr>
              <a:t>KENDİNİ TANI</a:t>
            </a:r>
          </a:p>
          <a:p>
            <a:pPr marL="0" indent="0" algn="just">
              <a:buNone/>
            </a:pPr>
            <a:r>
              <a:rPr lang="tr-TR" dirty="0" smtClean="0"/>
              <a:t>İlgilerimizin , yeteneğimizin farkında olmalıyız. Bu doğrultuda seçim yapmalıyız. İlgi ve yeteneklerimizle , seçmek istediğimiz alanın ne kadar örtüştüğünü iyi analiz etmemiz gerekir. İlgi ve yeteneklerimizin farkında değilsek bu konuda uzman kişilerden yardım almalıyız.  </a:t>
            </a:r>
          </a:p>
        </p:txBody>
      </p:sp>
      <p:pic>
        <p:nvPicPr>
          <p:cNvPr id="8194" name="Picture 2" descr="C:\Users\ASUS\Desktop\indi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901701"/>
            <a:ext cx="2721000" cy="16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5400" b="1" dirty="0" err="1" smtClean="0"/>
              <a:t>İyİ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bİr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seçİm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nasIl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olmalIdIr</a:t>
            </a:r>
            <a:r>
              <a:rPr lang="tr-TR" sz="5400" b="1" dirty="0" smtClean="0"/>
              <a:t>?</a:t>
            </a:r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5112568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b="1" dirty="0" smtClean="0">
                <a:solidFill>
                  <a:srgbClr val="0070C0"/>
                </a:solidFill>
              </a:rPr>
              <a:t>SEÇİMİNİ YAP</a:t>
            </a:r>
          </a:p>
          <a:p>
            <a:pPr marL="0" indent="0" algn="ctr">
              <a:buNone/>
            </a:pPr>
            <a:r>
              <a:rPr lang="tr-TR" dirty="0" smtClean="0"/>
              <a:t>Gerekli araştırmaları yaptıktan sonra artık karar verme zamanı. Okul Rehberlik Servisi , öğretmenlerimiz ve ailemizle görüştükten sonra etkili bir şekilde seçimimizi yapmalıyız. </a:t>
            </a:r>
          </a:p>
        </p:txBody>
      </p:sp>
      <p:pic>
        <p:nvPicPr>
          <p:cNvPr id="10242" name="Picture 2" descr="C:\Users\ASUS\Desktop\indir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0115"/>
            <a:ext cx="4536504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2132856"/>
            <a:ext cx="7956872" cy="399330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sz="3200" dirty="0"/>
              <a:t>Bir kimsenin hayatını kazanmak için  yaptığı,</a:t>
            </a:r>
          </a:p>
          <a:p>
            <a:pPr>
              <a:lnSpc>
                <a:spcPct val="90000"/>
              </a:lnSpc>
              <a:defRPr/>
            </a:pPr>
            <a:r>
              <a:rPr lang="tr-TR" sz="3200" dirty="0"/>
              <a:t>Kuralları toplum tarafından  belirlenmiş,</a:t>
            </a:r>
          </a:p>
          <a:p>
            <a:pPr>
              <a:lnSpc>
                <a:spcPct val="90000"/>
              </a:lnSpc>
              <a:defRPr/>
            </a:pPr>
            <a:r>
              <a:rPr lang="tr-TR" sz="3200" dirty="0"/>
              <a:t>Belli bir eğitimle kazanılan bilgi ve becerilere dayalı  faaliyetler  bütünüdür.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MESLEK</a:t>
            </a:r>
          </a:p>
        </p:txBody>
      </p:sp>
      <p:pic>
        <p:nvPicPr>
          <p:cNvPr id="4" name="Picture 10" descr="j0412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6638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j04303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37112"/>
            <a:ext cx="295275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j04339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223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6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35493" y="1124744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600" dirty="0">
                <a:solidFill>
                  <a:prstClr val="black"/>
                </a:solidFill>
              </a:rPr>
              <a:t>Meslek , bireyin kendini  ve  </a:t>
            </a:r>
            <a:r>
              <a:rPr lang="tr-TR" sz="3600" dirty="0" smtClean="0">
                <a:solidFill>
                  <a:prstClr val="black"/>
                </a:solidFill>
              </a:rPr>
              <a:t>yeteneklerini  geliştirme,  </a:t>
            </a:r>
            <a:r>
              <a:rPr lang="tr-TR" sz="3600" dirty="0">
                <a:solidFill>
                  <a:prstClr val="black"/>
                </a:solidFill>
              </a:rPr>
              <a:t>gerçekleştirme  yoludur.</a:t>
            </a:r>
          </a:p>
        </p:txBody>
      </p:sp>
      <p:pic>
        <p:nvPicPr>
          <p:cNvPr id="3" name="Picture 6" descr="j0231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311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j01494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6175" y="2636838"/>
            <a:ext cx="3792538" cy="35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5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556792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Bireyin kişilik  </a:t>
            </a:r>
            <a:r>
              <a:rPr lang="tr-TR" sz="2800" dirty="0" smtClean="0"/>
              <a:t>özellikleri,   </a:t>
            </a:r>
            <a:r>
              <a:rPr lang="tr-TR" sz="2800" dirty="0"/>
              <a:t>ideallerini ,hayat</a:t>
            </a:r>
          </a:p>
          <a:p>
            <a:r>
              <a:rPr lang="tr-TR" sz="2800" dirty="0"/>
              <a:t>   görüşünü belirler.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47864" y="2044042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80FF"/>
                </a:solidFill>
              </a:rPr>
              <a:t>Bireyin </a:t>
            </a:r>
            <a:r>
              <a:rPr lang="tr-TR" sz="2800" dirty="0">
                <a:solidFill>
                  <a:srgbClr val="FF0000"/>
                </a:solidFill>
              </a:rPr>
              <a:t>hayatta mutlu</a:t>
            </a:r>
          </a:p>
          <a:p>
            <a:r>
              <a:rPr lang="tr-TR" sz="2800" dirty="0">
                <a:solidFill>
                  <a:srgbClr val="0080FF"/>
                </a:solidFill>
              </a:rPr>
              <a:t>   olması  bir anlamda </a:t>
            </a:r>
          </a:p>
          <a:p>
            <a:r>
              <a:rPr lang="tr-TR" sz="2800" dirty="0">
                <a:solidFill>
                  <a:srgbClr val="0080FF"/>
                </a:solidFill>
              </a:rPr>
              <a:t>   </a:t>
            </a:r>
            <a:r>
              <a:rPr lang="tr-TR" sz="2800" dirty="0" smtClean="0">
                <a:solidFill>
                  <a:srgbClr val="0080FF"/>
                </a:solidFill>
              </a:rPr>
              <a:t>özelliklerine </a:t>
            </a:r>
            <a:r>
              <a:rPr lang="tr-TR" sz="2800" dirty="0">
                <a:solidFill>
                  <a:srgbClr val="FF0000"/>
                </a:solidFill>
              </a:rPr>
              <a:t>uygun meslek seçimine  </a:t>
            </a:r>
            <a:r>
              <a:rPr lang="tr-TR" sz="2800" dirty="0">
                <a:solidFill>
                  <a:srgbClr val="0080FF"/>
                </a:solidFill>
              </a:rPr>
              <a:t>bağlıdır</a:t>
            </a:r>
            <a:endParaRPr lang="tr-TR" sz="2800" dirty="0">
              <a:solidFill>
                <a:prstClr val="black"/>
              </a:solidFill>
            </a:endParaRPr>
          </a:p>
        </p:txBody>
      </p:sp>
      <p:pic>
        <p:nvPicPr>
          <p:cNvPr id="4" name="Picture 13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41738"/>
            <a:ext cx="3598862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3732213"/>
            <a:ext cx="3096344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B050"/>
                </a:solidFill>
              </a:rPr>
              <a:t>DERS SEÇİMİ NEDİR?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r-TR" sz="3000" dirty="0">
                <a:solidFill>
                  <a:srgbClr val="0070C0"/>
                </a:solidFill>
                <a:latin typeface="Candara"/>
              </a:rPr>
              <a:t>Anadolu Liselerinde öğrenciler  10. sınıf biterken yerleşmeyi düşündükleri  ( meslek ) yüksek öğretim programını da baz alarak seçmeli derslerini  seçeceklerdir. Öğrenciler 11. sınıfta okuyacakları derslerin</a:t>
            </a:r>
            <a:r>
              <a:rPr lang="tr-TR" sz="3000" b="0" dirty="0">
                <a:solidFill>
                  <a:srgbClr val="0070C0"/>
                </a:solidFill>
                <a:latin typeface="Candara"/>
              </a:rPr>
              <a:t>  </a:t>
            </a:r>
            <a:r>
              <a:rPr lang="tr-TR" sz="3000" dirty="0">
                <a:solidFill>
                  <a:srgbClr val="FF0000"/>
                </a:solidFill>
                <a:latin typeface="Candara"/>
              </a:rPr>
              <a:t>20 ders saatini kendileri seçecekler </a:t>
            </a:r>
            <a:r>
              <a:rPr lang="tr-TR" sz="3000" dirty="0">
                <a:solidFill>
                  <a:srgbClr val="0070C0"/>
                </a:solidFill>
                <a:latin typeface="Candara"/>
              </a:rPr>
              <a:t>ve bu seçtikleri derslerin niteliğine göre alanını dolaylı olarak seçmiş </a:t>
            </a:r>
            <a:r>
              <a:rPr lang="tr-TR" sz="3000" dirty="0" err="1">
                <a:solidFill>
                  <a:srgbClr val="0070C0"/>
                </a:solidFill>
                <a:latin typeface="Candara"/>
              </a:rPr>
              <a:t>olacakdır</a:t>
            </a:r>
            <a:r>
              <a:rPr lang="tr-TR" sz="3000" dirty="0">
                <a:solidFill>
                  <a:srgbClr val="0070C0"/>
                </a:solidFill>
                <a:latin typeface="Candara"/>
              </a:rPr>
              <a:t> 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3113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412777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Meslek Seçerken Nelere Dikkat</a:t>
            </a:r>
            <a:b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Etmelisiniz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39552" y="2420888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prstClr val="black"/>
                </a:solidFill>
              </a:rPr>
              <a:t>Kendi  </a:t>
            </a:r>
            <a:r>
              <a:rPr lang="tr-TR" sz="2800" dirty="0">
                <a:solidFill>
                  <a:srgbClr val="FF0000"/>
                </a:solidFill>
              </a:rPr>
              <a:t>Kişiliğinizi </a:t>
            </a:r>
            <a:r>
              <a:rPr lang="tr-TR" sz="2800" dirty="0">
                <a:solidFill>
                  <a:prstClr val="black"/>
                </a:solidFill>
              </a:rPr>
              <a:t> Tanıyın.</a:t>
            </a:r>
          </a:p>
          <a:p>
            <a:pPr>
              <a:defRPr/>
            </a:pPr>
            <a:r>
              <a:rPr lang="tr-TR" sz="2800" dirty="0">
                <a:solidFill>
                  <a:srgbClr val="FF0000"/>
                </a:solidFill>
              </a:rPr>
              <a:t>Yeteneklerinizin</a:t>
            </a:r>
            <a:r>
              <a:rPr lang="tr-TR" sz="2800" dirty="0">
                <a:solidFill>
                  <a:prstClr val="black"/>
                </a:solidFill>
              </a:rPr>
              <a:t> Ne Olduğunu Bilin.</a:t>
            </a:r>
          </a:p>
          <a:p>
            <a:pPr>
              <a:defRPr/>
            </a:pPr>
            <a:r>
              <a:rPr lang="tr-TR" sz="2800" dirty="0">
                <a:solidFill>
                  <a:srgbClr val="FF0000"/>
                </a:solidFill>
              </a:rPr>
              <a:t>İlgi Duydunuz </a:t>
            </a:r>
            <a:r>
              <a:rPr lang="tr-TR" sz="2800" dirty="0">
                <a:solidFill>
                  <a:prstClr val="black"/>
                </a:solidFill>
              </a:rPr>
              <a:t>Alanları Tespit Edin.</a:t>
            </a:r>
          </a:p>
          <a:p>
            <a:pPr>
              <a:defRPr/>
            </a:pPr>
            <a:r>
              <a:rPr lang="tr-TR" sz="2800" dirty="0">
                <a:solidFill>
                  <a:srgbClr val="FF0000"/>
                </a:solidFill>
              </a:rPr>
              <a:t>Meslekler  Hakkında  Bilgi Edinin</a:t>
            </a:r>
            <a:r>
              <a:rPr lang="tr-TR" sz="2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Picture 17" descr="j02502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34527"/>
            <a:ext cx="242411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j0295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35942"/>
            <a:ext cx="16573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j02953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2376264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2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26876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A)KİŞİLİĞİNİZ(Karakterim Nasıl?)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95536" y="1916833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FF0000"/>
                </a:solidFill>
              </a:rPr>
              <a:t>1-Kişilik  nasıl  tanınır</a:t>
            </a:r>
            <a:r>
              <a:rPr lang="tr-TR" sz="3200" dirty="0" smtClean="0">
                <a:solidFill>
                  <a:srgbClr val="FF0000"/>
                </a:solidFill>
              </a:rPr>
              <a:t>?</a:t>
            </a:r>
            <a:endParaRPr lang="tr-TR" sz="3200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3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sz="2800" dirty="0">
                <a:solidFill>
                  <a:prstClr val="black"/>
                </a:solidFill>
              </a:rPr>
              <a:t>Kişilik, bireye  özgü  ve </a:t>
            </a:r>
            <a:r>
              <a:rPr lang="tr-TR" sz="2800" dirty="0" smtClean="0">
                <a:solidFill>
                  <a:prstClr val="black"/>
                </a:solidFill>
              </a:rPr>
              <a:t>ayırıcı davranışların  </a:t>
            </a:r>
            <a:r>
              <a:rPr lang="tr-TR" sz="2800" dirty="0">
                <a:solidFill>
                  <a:prstClr val="black"/>
                </a:solidFill>
              </a:rPr>
              <a:t>bütünüdür.</a:t>
            </a:r>
          </a:p>
          <a:p>
            <a:pPr>
              <a:defRPr/>
            </a:pPr>
            <a:r>
              <a:rPr lang="tr-TR" sz="360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1506" name="AutoShape 2" descr="aynştayn fotoğraf ile ilgili görsel sonucu"/>
          <p:cNvSpPr>
            <a:spLocks noChangeAspect="1" noChangeArrowheads="1"/>
          </p:cNvSpPr>
          <p:nvPr/>
        </p:nvSpPr>
        <p:spPr bwMode="auto">
          <a:xfrm>
            <a:off x="63500" y="-136525"/>
            <a:ext cx="124777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1508" name="AutoShape 4" descr="aynştayn fotoğraf ile ilgili görsel sonucu"/>
          <p:cNvSpPr>
            <a:spLocks noChangeAspect="1" noChangeArrowheads="1"/>
          </p:cNvSpPr>
          <p:nvPr/>
        </p:nvSpPr>
        <p:spPr bwMode="auto">
          <a:xfrm>
            <a:off x="63500" y="-136525"/>
            <a:ext cx="124777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21510" name="Picture 6" descr="https://pbs.twimg.com/profile_images/378800000500599920/fecf0b5d31f3d6eea21324078395675b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743325" cy="2880320"/>
          </a:xfrm>
          <a:prstGeom prst="rect">
            <a:avLst/>
          </a:prstGeom>
          <a:noFill/>
        </p:spPr>
      </p:pic>
      <p:pic>
        <p:nvPicPr>
          <p:cNvPr id="21512" name="Picture 8" descr="http://www.gelisenbeyin.net/img/Einste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1048"/>
            <a:ext cx="324036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2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196752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2-Meslek Seçiminde Kişiliğin  Rolü  Nedir? </a:t>
            </a:r>
            <a:r>
              <a:rPr lang="tr-TR" sz="3200" dirty="0">
                <a:solidFill>
                  <a:srgbClr val="FF0000"/>
                </a:solidFill>
              </a:rPr>
              <a:t/>
            </a:r>
            <a:br>
              <a:rPr lang="tr-TR" sz="3200" dirty="0">
                <a:solidFill>
                  <a:srgbClr val="FF0000"/>
                </a:solidFill>
              </a:rPr>
            </a:b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7544" y="1988841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tr-TR" sz="28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tr-TR" sz="2800" b="1" dirty="0" smtClean="0">
                <a:solidFill>
                  <a:prstClr val="black"/>
                </a:solidFill>
              </a:rPr>
              <a:t>Her  </a:t>
            </a:r>
            <a:r>
              <a:rPr lang="tr-TR" sz="2800" b="1" dirty="0">
                <a:solidFill>
                  <a:prstClr val="black"/>
                </a:solidFill>
              </a:rPr>
              <a:t>meslek için gereken  özellikler  vardır</a:t>
            </a:r>
            <a:r>
              <a:rPr lang="tr-TR" sz="2800" b="1" dirty="0" smtClean="0">
                <a:solidFill>
                  <a:prstClr val="black"/>
                </a:solidFill>
              </a:rPr>
              <a:t>.</a:t>
            </a:r>
          </a:p>
          <a:p>
            <a:pPr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Örneğin</a:t>
            </a:r>
            <a:r>
              <a:rPr lang="tr-TR" sz="2800" b="1" dirty="0">
                <a:solidFill>
                  <a:srgbClr val="FF0000"/>
                </a:solidFill>
              </a:rPr>
              <a:t>; </a:t>
            </a:r>
            <a:r>
              <a:rPr lang="tr-TR" sz="2800" b="1" dirty="0">
                <a:solidFill>
                  <a:prstClr val="black"/>
                </a:solidFill>
              </a:rPr>
              <a:t>ikna  gücü  yüksek, dışa  dönük </a:t>
            </a:r>
          </a:p>
          <a:p>
            <a:pPr>
              <a:defRPr/>
            </a:pP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>
                <a:solidFill>
                  <a:prstClr val="black"/>
                </a:solidFill>
              </a:rPr>
              <a:t>girişimci birey ,  avukat,  politikacı, pazarlamacı   olabilir.</a:t>
            </a:r>
          </a:p>
        </p:txBody>
      </p:sp>
      <p:pic>
        <p:nvPicPr>
          <p:cNvPr id="4" name="Picture 15" descr="MCj043598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149725"/>
            <a:ext cx="34559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9" y="908720"/>
            <a:ext cx="5690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3-Temel  Kişilik  Özellikleri  Nelerdir?</a:t>
            </a:r>
            <a:endParaRPr lang="tr-TR" sz="2800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 rot="10800000" flipV="1">
            <a:off x="755576" y="1823847"/>
            <a:ext cx="54282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prstClr val="black"/>
                </a:solidFill>
              </a:rPr>
              <a:t>Sabırlı  olmak</a:t>
            </a:r>
          </a:p>
          <a:p>
            <a:r>
              <a:rPr lang="tr-TR" sz="2800" dirty="0">
                <a:solidFill>
                  <a:prstClr val="black"/>
                </a:solidFill>
              </a:rPr>
              <a:t>Heyecanlılık</a:t>
            </a:r>
          </a:p>
          <a:p>
            <a:r>
              <a:rPr lang="tr-TR" sz="2800" dirty="0">
                <a:solidFill>
                  <a:prstClr val="black"/>
                </a:solidFill>
              </a:rPr>
              <a:t>Düzgün konuşma</a:t>
            </a:r>
          </a:p>
          <a:p>
            <a:r>
              <a:rPr lang="tr-TR" sz="2800" dirty="0">
                <a:solidFill>
                  <a:prstClr val="black"/>
                </a:solidFill>
              </a:rPr>
              <a:t>Soğukkanlılık</a:t>
            </a:r>
          </a:p>
          <a:p>
            <a:r>
              <a:rPr lang="tr-TR" sz="2800" dirty="0">
                <a:solidFill>
                  <a:prstClr val="black"/>
                </a:solidFill>
              </a:rPr>
              <a:t>Çabuk reaksiyon  göstermek</a:t>
            </a:r>
          </a:p>
          <a:p>
            <a:r>
              <a:rPr lang="tr-TR" sz="2800" dirty="0">
                <a:solidFill>
                  <a:prstClr val="black"/>
                </a:solidFill>
              </a:rPr>
              <a:t>Hayal  gücü vs.</a:t>
            </a:r>
          </a:p>
        </p:txBody>
      </p:sp>
      <p:pic>
        <p:nvPicPr>
          <p:cNvPr id="4" name="Picture 7" descr="j0398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j0424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4437112"/>
            <a:ext cx="360039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692696"/>
            <a:ext cx="56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4 ) </a:t>
            </a:r>
            <a:r>
              <a:rPr lang="tr-TR" sz="2800" b="1" dirty="0">
                <a:solidFill>
                  <a:srgbClr val="FF0000"/>
                </a:solidFill>
              </a:rPr>
              <a:t>YETENEKLERİNİZ </a:t>
            </a:r>
            <a:r>
              <a:rPr lang="tr-TR" sz="2800" dirty="0">
                <a:solidFill>
                  <a:srgbClr val="FF0000"/>
                </a:solidFill>
              </a:rPr>
              <a:t/>
            </a:r>
            <a:br>
              <a:rPr lang="tr-TR" sz="2800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>(BEN  NELER  </a:t>
            </a:r>
            <a:r>
              <a:rPr lang="tr-TR" sz="2800" b="1" dirty="0" smtClean="0">
                <a:solidFill>
                  <a:srgbClr val="FF0000"/>
                </a:solidFill>
              </a:rPr>
              <a:t>YAPABİLİRİM ) 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71600" y="1628800"/>
            <a:ext cx="58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prstClr val="black"/>
                </a:solidFill>
              </a:rPr>
              <a:t>Belli  bir eğitimden yararlanabilme gücüdür.</a:t>
            </a:r>
          </a:p>
          <a:p>
            <a:pPr>
              <a:defRPr/>
            </a:pPr>
            <a:r>
              <a:rPr lang="tr-TR" sz="2800" b="1" dirty="0">
                <a:solidFill>
                  <a:prstClr val="black"/>
                </a:solidFill>
              </a:rPr>
              <a:t>Meslekteki başarıyı etkileyen temel</a:t>
            </a:r>
          </a:p>
          <a:p>
            <a:pPr>
              <a:defRPr/>
            </a:pP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>
                <a:solidFill>
                  <a:prstClr val="black"/>
                </a:solidFill>
              </a:rPr>
              <a:t>etmendir ve  temel  gerekliliktir</a:t>
            </a:r>
          </a:p>
        </p:txBody>
      </p:sp>
      <p:pic>
        <p:nvPicPr>
          <p:cNvPr id="4" name="Picture 7" descr="j04160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638"/>
            <a:ext cx="341987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5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196753"/>
            <a:ext cx="5958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5 ) İLGİ </a:t>
            </a:r>
            <a:r>
              <a:rPr lang="tr-TR" sz="2400" dirty="0">
                <a:solidFill>
                  <a:srgbClr val="FF0000"/>
                </a:solidFill>
              </a:rPr>
              <a:t>ALANI </a:t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rgbClr val="FF0000"/>
                </a:solidFill>
              </a:rPr>
              <a:t>(BEN  NELER  YAPMAKTAN HOŞLANIRIM</a:t>
            </a:r>
            <a:r>
              <a:rPr lang="tr-TR" dirty="0">
                <a:solidFill>
                  <a:srgbClr val="FF9900"/>
                </a:solidFill>
              </a:rPr>
              <a:t>)</a:t>
            </a:r>
            <a:br>
              <a:rPr lang="tr-TR" dirty="0">
                <a:solidFill>
                  <a:srgbClr val="FF9900"/>
                </a:solidFill>
              </a:rPr>
            </a:b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1560" y="2474893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rgbClr val="FF0000"/>
                </a:solidFill>
              </a:rPr>
              <a:t>1)İlgi  Alanı  Nedir </a:t>
            </a:r>
            <a:r>
              <a:rPr lang="tr-TR" sz="2800" dirty="0" smtClean="0">
                <a:solidFill>
                  <a:srgbClr val="FF0000"/>
                </a:solidFill>
              </a:rPr>
              <a:t>?</a:t>
            </a:r>
          </a:p>
          <a:p>
            <a:pPr>
              <a:defRPr/>
            </a:pPr>
            <a:endParaRPr lang="tr-T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dirty="0">
                <a:solidFill>
                  <a:prstClr val="black"/>
                </a:solidFill>
              </a:rPr>
              <a:t>   </a:t>
            </a:r>
            <a:r>
              <a:rPr lang="tr-TR" sz="2400" b="1" dirty="0">
                <a:solidFill>
                  <a:prstClr val="black"/>
                </a:solidFill>
              </a:rPr>
              <a:t>Hoşlandığınız  , gerçekleştirirken  mutlu</a:t>
            </a:r>
          </a:p>
          <a:p>
            <a:pPr>
              <a:defRPr/>
            </a:pPr>
            <a:r>
              <a:rPr lang="tr-TR" sz="2400" b="1" dirty="0">
                <a:solidFill>
                  <a:prstClr val="black"/>
                </a:solidFill>
              </a:rPr>
              <a:t>  </a:t>
            </a:r>
            <a:r>
              <a:rPr lang="tr-TR" sz="2400" b="1" dirty="0" smtClean="0">
                <a:solidFill>
                  <a:prstClr val="black"/>
                </a:solidFill>
              </a:rPr>
              <a:t>olduğunuz  </a:t>
            </a:r>
            <a:r>
              <a:rPr lang="tr-TR" sz="2400" b="1" dirty="0">
                <a:solidFill>
                  <a:prstClr val="black"/>
                </a:solidFill>
              </a:rPr>
              <a:t>işlerdir</a:t>
            </a:r>
            <a:r>
              <a:rPr lang="tr-TR" sz="2400" b="1" dirty="0" smtClean="0">
                <a:solidFill>
                  <a:prstClr val="black"/>
                </a:solidFill>
              </a:rPr>
              <a:t>.</a:t>
            </a:r>
          </a:p>
          <a:p>
            <a:pPr>
              <a:defRPr/>
            </a:pPr>
            <a:endParaRPr lang="tr-TR" sz="2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tr-TR" sz="2400" b="1" dirty="0" smtClean="0">
                <a:solidFill>
                  <a:prstClr val="black"/>
                </a:solidFill>
              </a:rPr>
              <a:t>  Hangi </a:t>
            </a:r>
            <a:r>
              <a:rPr lang="tr-TR" sz="2400" b="1" dirty="0">
                <a:solidFill>
                  <a:prstClr val="black"/>
                </a:solidFill>
              </a:rPr>
              <a:t>tür işlerde  başarılısınız,hangi alanlarda  </a:t>
            </a:r>
            <a:r>
              <a:rPr lang="tr-TR" sz="2400" b="1" dirty="0" smtClean="0">
                <a:solidFill>
                  <a:prstClr val="black"/>
                </a:solidFill>
              </a:rPr>
              <a:t>             başkaları </a:t>
            </a:r>
            <a:r>
              <a:rPr lang="tr-TR" sz="2400" b="1" dirty="0">
                <a:solidFill>
                  <a:prstClr val="black"/>
                </a:solidFill>
              </a:rPr>
              <a:t>size </a:t>
            </a:r>
            <a:r>
              <a:rPr lang="tr-TR" sz="2400" b="1" dirty="0" smtClean="0">
                <a:solidFill>
                  <a:prstClr val="black"/>
                </a:solidFill>
              </a:rPr>
              <a:t>ulaşmakta </a:t>
            </a:r>
            <a:r>
              <a:rPr lang="tr-TR" sz="2400" b="1" dirty="0">
                <a:solidFill>
                  <a:prstClr val="black"/>
                </a:solidFill>
              </a:rPr>
              <a:t>zorlanıyor.</a:t>
            </a:r>
          </a:p>
        </p:txBody>
      </p:sp>
      <p:pic>
        <p:nvPicPr>
          <p:cNvPr id="4" name="Picture 6" descr="ma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04864"/>
            <a:ext cx="2520405" cy="4370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5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980728"/>
            <a:ext cx="5159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6E7FC">
                    <a:lumMod val="50000"/>
                  </a:srgbClr>
                </a:solidFill>
              </a:rPr>
              <a:t>Meslekler Nasıl  Tanınabilir?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27584" y="170080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v"/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ÖSYM</a:t>
            </a:r>
            <a:r>
              <a:rPr lang="tr-TR" sz="2400" b="1" dirty="0">
                <a:solidFill>
                  <a:srgbClr val="FF0000"/>
                </a:solidFill>
              </a:rPr>
              <a:t>’ nin </a:t>
            </a:r>
            <a:r>
              <a:rPr lang="tr-TR" sz="2400" b="1" dirty="0" smtClean="0">
                <a:solidFill>
                  <a:srgbClr val="FF0000"/>
                </a:solidFill>
              </a:rPr>
              <a:t>kılavuzunu </a:t>
            </a:r>
            <a:r>
              <a:rPr lang="tr-TR" sz="2400" b="1" dirty="0">
                <a:solidFill>
                  <a:srgbClr val="FF0000"/>
                </a:solidFill>
              </a:rPr>
              <a:t>inceleyebilirsiniz.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r-TR" sz="2400" b="1" dirty="0" smtClean="0">
                <a:solidFill>
                  <a:prstClr val="black"/>
                </a:solidFill>
              </a:rPr>
              <a:t> Rehber öğretmenden öğrenebilirsiniz.</a:t>
            </a:r>
            <a:endParaRPr lang="tr-TR" sz="2400" b="1" dirty="0">
              <a:solidFill>
                <a:prstClr val="black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249289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Wingdings" pitchFamily="2" charset="2"/>
              <a:buChar char="v"/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Çevrenizde  </a:t>
            </a:r>
            <a:r>
              <a:rPr lang="tr-TR" sz="2400" b="1" dirty="0">
                <a:solidFill>
                  <a:srgbClr val="FF0000"/>
                </a:solidFill>
              </a:rPr>
              <a:t>çeşitli </a:t>
            </a:r>
            <a:r>
              <a:rPr lang="tr-TR" sz="2400" b="1" dirty="0" smtClean="0">
                <a:solidFill>
                  <a:srgbClr val="FF0000"/>
                </a:solidFill>
              </a:rPr>
              <a:t>meslekte çalışan         yakınlarınızdan </a:t>
            </a:r>
            <a:r>
              <a:rPr lang="tr-TR" sz="2400" b="1" dirty="0">
                <a:solidFill>
                  <a:srgbClr val="FF0000"/>
                </a:solidFill>
              </a:rPr>
              <a:t>yararlanabilirsiniz.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tr-TR" sz="2400" b="1" dirty="0">
                <a:solidFill>
                  <a:prstClr val="black"/>
                </a:solidFill>
              </a:rPr>
              <a:t> Üniversiteler  </a:t>
            </a:r>
            <a:r>
              <a:rPr lang="tr-TR" sz="2400" b="1" dirty="0" smtClean="0">
                <a:solidFill>
                  <a:prstClr val="black"/>
                </a:solidFill>
              </a:rPr>
              <a:t>ve </a:t>
            </a:r>
            <a:r>
              <a:rPr lang="tr-TR" sz="2400" b="1" dirty="0">
                <a:solidFill>
                  <a:prstClr val="black"/>
                </a:solidFill>
              </a:rPr>
              <a:t>meslekler  ile </a:t>
            </a:r>
            <a:r>
              <a:rPr lang="tr-TR" sz="2400" b="1" dirty="0" smtClean="0">
                <a:solidFill>
                  <a:prstClr val="black"/>
                </a:solidFill>
              </a:rPr>
              <a:t>ilgili   </a:t>
            </a:r>
            <a:r>
              <a:rPr lang="tr-TR" sz="2400" b="1" dirty="0">
                <a:solidFill>
                  <a:prstClr val="black"/>
                </a:solidFill>
              </a:rPr>
              <a:t>kılavuz, kitap vs</a:t>
            </a:r>
            <a:r>
              <a:rPr lang="tr-TR" sz="2400" b="1" dirty="0" smtClean="0">
                <a:solidFill>
                  <a:prstClr val="black"/>
                </a:solidFill>
              </a:rPr>
              <a:t>.  </a:t>
            </a:r>
            <a:r>
              <a:rPr lang="tr-TR" sz="2400" b="1" dirty="0">
                <a:solidFill>
                  <a:prstClr val="black"/>
                </a:solidFill>
              </a:rPr>
              <a:t>araştırabilirsiniz</a:t>
            </a:r>
          </a:p>
        </p:txBody>
      </p:sp>
      <p:pic>
        <p:nvPicPr>
          <p:cNvPr id="5" name="Picture 4" descr="basketboloynayanvn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49080"/>
            <a:ext cx="504056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9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35646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7030A0"/>
                </a:solidFill>
              </a:rPr>
              <a:t>Meslekleri  Tanımada Nelere</a:t>
            </a:r>
            <a:br>
              <a:rPr lang="tr-TR" sz="3600" b="1" dirty="0">
                <a:solidFill>
                  <a:srgbClr val="7030A0"/>
                </a:solidFill>
              </a:rPr>
            </a:br>
            <a:r>
              <a:rPr lang="tr-TR" sz="3600" b="1" dirty="0">
                <a:solidFill>
                  <a:srgbClr val="7030A0"/>
                </a:solidFill>
              </a:rPr>
              <a:t>Dikkat  Etmeliyiz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55576" y="1556792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 Gereken </a:t>
            </a:r>
            <a:r>
              <a:rPr lang="tr-TR" sz="2800" dirty="0">
                <a:solidFill>
                  <a:srgbClr val="FF0000"/>
                </a:solidFill>
              </a:rPr>
              <a:t>yetenekleri</a:t>
            </a:r>
            <a:r>
              <a:rPr lang="tr-TR" sz="2800" dirty="0">
                <a:solidFill>
                  <a:prstClr val="black"/>
                </a:solidFill>
              </a:rPr>
              <a:t> bilmeliyiz.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 Gereken </a:t>
            </a:r>
            <a:r>
              <a:rPr lang="tr-TR" sz="2800" dirty="0">
                <a:solidFill>
                  <a:srgbClr val="FF0000"/>
                </a:solidFill>
              </a:rPr>
              <a:t>kişilik özelliklerini  </a:t>
            </a:r>
            <a:r>
              <a:rPr lang="tr-TR" sz="2800" dirty="0">
                <a:solidFill>
                  <a:prstClr val="black"/>
                </a:solidFill>
              </a:rPr>
              <a:t>bilmeliyiz.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 Mesleğin  </a:t>
            </a:r>
            <a:r>
              <a:rPr lang="tr-TR" sz="2800" dirty="0">
                <a:solidFill>
                  <a:srgbClr val="FF0000"/>
                </a:solidFill>
              </a:rPr>
              <a:t>çalışma ortamını </a:t>
            </a:r>
            <a:r>
              <a:rPr lang="tr-TR" sz="2800" dirty="0">
                <a:solidFill>
                  <a:prstClr val="black"/>
                </a:solidFill>
              </a:rPr>
              <a:t>öğrenmeliyiz.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 Mesleğin </a:t>
            </a:r>
            <a:r>
              <a:rPr lang="tr-TR" sz="2800" dirty="0">
                <a:solidFill>
                  <a:srgbClr val="FF0000"/>
                </a:solidFill>
              </a:rPr>
              <a:t>avantaj ve dezavantajlarını</a:t>
            </a:r>
          </a:p>
          <a:p>
            <a:pPr>
              <a:defRPr/>
            </a:pPr>
            <a:r>
              <a:rPr lang="tr-TR" sz="2800" dirty="0">
                <a:solidFill>
                  <a:prstClr val="black"/>
                </a:solidFill>
              </a:rPr>
              <a:t>Öğrenmeliyiz.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 Mesleğin </a:t>
            </a:r>
            <a:r>
              <a:rPr lang="tr-TR" sz="2800" dirty="0">
                <a:solidFill>
                  <a:srgbClr val="FF0000"/>
                </a:solidFill>
              </a:rPr>
              <a:t>kazandıracağı imkanları </a:t>
            </a:r>
            <a:r>
              <a:rPr lang="tr-TR" sz="2800" dirty="0">
                <a:solidFill>
                  <a:prstClr val="black"/>
                </a:solidFill>
              </a:rPr>
              <a:t>araştırmalıyız.</a:t>
            </a:r>
          </a:p>
        </p:txBody>
      </p:sp>
      <p:pic>
        <p:nvPicPr>
          <p:cNvPr id="4" name="Picture 4" descr="j0300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664296" cy="24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j0398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4320480" cy="208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Sayısal </a:t>
            </a:r>
            <a:r>
              <a:rPr lang="tr-TR" dirty="0" smtClean="0"/>
              <a:t>(Fen </a:t>
            </a:r>
            <a:r>
              <a:rPr lang="tr-TR" dirty="0"/>
              <a:t>B</a:t>
            </a:r>
            <a:r>
              <a:rPr lang="tr-TR" dirty="0" smtClean="0"/>
              <a:t>ilimleri</a:t>
            </a:r>
            <a:r>
              <a:rPr lang="tr-TR" dirty="0" smtClean="0"/>
              <a:t>) </a:t>
            </a:r>
            <a:r>
              <a:rPr lang="tr-TR" dirty="0" smtClean="0"/>
              <a:t>Bölümleri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05" t="4225" r="18018" b="52113"/>
          <a:stretch>
            <a:fillRect/>
          </a:stretch>
        </p:blipFill>
        <p:spPr bwMode="auto">
          <a:xfrm>
            <a:off x="774159" y="1052736"/>
            <a:ext cx="747024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300" t="60399" r="18018"/>
          <a:stretch>
            <a:fillRect/>
          </a:stretch>
        </p:blipFill>
        <p:spPr bwMode="auto">
          <a:xfrm>
            <a:off x="755576" y="3933056"/>
            <a:ext cx="7488832" cy="254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5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4530"/>
          <a:stretch>
            <a:fillRect/>
          </a:stretch>
        </p:blipFill>
        <p:spPr bwMode="auto">
          <a:xfrm>
            <a:off x="971600" y="476672"/>
            <a:ext cx="72008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1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r-TR" sz="2400" dirty="0">
                <a:solidFill>
                  <a:prstClr val="black"/>
                </a:solidFill>
                <a:latin typeface="Candara"/>
              </a:rPr>
              <a:t>(Değ:1/7/2015-29403 RG) </a:t>
            </a:r>
            <a:r>
              <a:rPr lang="tr-TR" sz="2400" dirty="0">
                <a:solidFill>
                  <a:srgbClr val="0070C0"/>
                </a:solidFill>
                <a:latin typeface="Candara"/>
              </a:rPr>
              <a:t>Ders Seçimi </a:t>
            </a:r>
            <a:r>
              <a:rPr lang="tr-TR" sz="2400" dirty="0">
                <a:solidFill>
                  <a:srgbClr val="FF0000"/>
                </a:solidFill>
                <a:latin typeface="Candara"/>
              </a:rPr>
              <a:t>okulun imkanlarına bağlı olarak</a:t>
            </a:r>
            <a:r>
              <a:rPr lang="tr-TR" sz="2400" dirty="0">
                <a:solidFill>
                  <a:prstClr val="black"/>
                </a:solidFill>
                <a:latin typeface="Candara"/>
              </a:rPr>
              <a:t> </a:t>
            </a:r>
            <a:r>
              <a:rPr lang="tr-TR" sz="2400" dirty="0" err="1">
                <a:solidFill>
                  <a:srgbClr val="0070C0"/>
                </a:solidFill>
                <a:latin typeface="Candara"/>
              </a:rPr>
              <a:t>veli,sınıf</a:t>
            </a:r>
            <a:r>
              <a:rPr lang="tr-TR" sz="2400" dirty="0">
                <a:solidFill>
                  <a:srgbClr val="0070C0"/>
                </a:solidFill>
                <a:latin typeface="Candara"/>
              </a:rPr>
              <a:t> rehber öğretmeni ve rehberlik öğretmeninin bilgisi dahilinde öğrenci tarafından ikinci dönemin ilk haftasında yapılır ve e-Okul sistemine </a:t>
            </a:r>
            <a:r>
              <a:rPr lang="tr-TR" sz="2400" dirty="0" err="1">
                <a:solidFill>
                  <a:srgbClr val="0070C0"/>
                </a:solidFill>
                <a:latin typeface="Candara"/>
              </a:rPr>
              <a:t>işlenir.Grup</a:t>
            </a:r>
            <a:r>
              <a:rPr lang="tr-TR" sz="2400" dirty="0">
                <a:solidFill>
                  <a:srgbClr val="0070C0"/>
                </a:solidFill>
                <a:latin typeface="Candara"/>
              </a:rPr>
              <a:t> oluşturulamadığı için açılamayan dersler okul yönetimince ilan </a:t>
            </a:r>
            <a:r>
              <a:rPr lang="tr-TR" sz="2400" dirty="0" err="1">
                <a:solidFill>
                  <a:srgbClr val="0070C0"/>
                </a:solidFill>
                <a:latin typeface="Candara"/>
              </a:rPr>
              <a:t>edilir.Bu</a:t>
            </a:r>
            <a:r>
              <a:rPr lang="tr-TR" sz="2400" dirty="0">
                <a:solidFill>
                  <a:srgbClr val="0070C0"/>
                </a:solidFill>
                <a:latin typeface="Candara"/>
              </a:rPr>
              <a:t> dersleri seçen öğrenciler tercihleri doğrultusunda açılan seçmeli derslere </a:t>
            </a:r>
            <a:r>
              <a:rPr lang="tr-TR" sz="2400" dirty="0" err="1">
                <a:solidFill>
                  <a:srgbClr val="0070C0"/>
                </a:solidFill>
                <a:latin typeface="Candara"/>
              </a:rPr>
              <a:t>yönlendirilir.Süresi</a:t>
            </a:r>
            <a:r>
              <a:rPr lang="tr-TR" sz="2400" dirty="0">
                <a:solidFill>
                  <a:srgbClr val="0070C0"/>
                </a:solidFill>
                <a:latin typeface="Candara"/>
              </a:rPr>
              <a:t> içerisinde ders seçimi yapmayan öğrencilerin </a:t>
            </a:r>
            <a:r>
              <a:rPr lang="tr-TR" sz="2400" dirty="0" err="1">
                <a:solidFill>
                  <a:srgbClr val="0070C0"/>
                </a:solidFill>
                <a:latin typeface="Candara"/>
              </a:rPr>
              <a:t>dersleri,okul</a:t>
            </a:r>
            <a:r>
              <a:rPr lang="tr-TR" sz="2400" dirty="0">
                <a:solidFill>
                  <a:srgbClr val="0070C0"/>
                </a:solidFill>
                <a:latin typeface="Candara"/>
              </a:rPr>
              <a:t> yönetimince belirlenir.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3938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4286"/>
          <a:stretch>
            <a:fillRect/>
          </a:stretch>
        </p:blipFill>
        <p:spPr bwMode="auto">
          <a:xfrm>
            <a:off x="1475656" y="474043"/>
            <a:ext cx="6408712" cy="605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71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tr-TR" dirty="0" smtClean="0"/>
              <a:t>Türkçe-Matematik </a:t>
            </a:r>
            <a:r>
              <a:rPr lang="tr-TR" dirty="0"/>
              <a:t>B</a:t>
            </a:r>
            <a:r>
              <a:rPr lang="tr-TR" dirty="0" smtClean="0"/>
              <a:t>ölümleri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47" t="7246" r="17172"/>
          <a:stretch>
            <a:fillRect/>
          </a:stretch>
        </p:blipFill>
        <p:spPr bwMode="auto">
          <a:xfrm>
            <a:off x="1187624" y="1052736"/>
            <a:ext cx="684076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8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26" t="4938" r="16129" b="54111"/>
          <a:stretch>
            <a:fillRect/>
          </a:stretch>
        </p:blipFill>
        <p:spPr bwMode="auto">
          <a:xfrm>
            <a:off x="1331640" y="476672"/>
            <a:ext cx="63300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26" t="56775" r="16129"/>
          <a:stretch>
            <a:fillRect/>
          </a:stretch>
        </p:blipFill>
        <p:spPr bwMode="auto">
          <a:xfrm>
            <a:off x="1331640" y="3645024"/>
            <a:ext cx="63367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1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Sözel bölümleri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4" t="8824" r="14151"/>
          <a:stretch>
            <a:fillRect/>
          </a:stretch>
        </p:blipFill>
        <p:spPr bwMode="auto">
          <a:xfrm>
            <a:off x="1187624" y="1340768"/>
            <a:ext cx="69847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04" t="11429" r="14953"/>
          <a:stretch>
            <a:fillRect/>
          </a:stretch>
        </p:blipFill>
        <p:spPr bwMode="auto">
          <a:xfrm>
            <a:off x="683568" y="620688"/>
            <a:ext cx="797198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7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DİL BÖLÜMÜ MESLEKLERİ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332037"/>
            <a:ext cx="86868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1- MÜTERCİM TERCÜMANLIK BÖLÜMÜ: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2- İNGİLİZCE ÖĞRETMENLİĞİ BÖLÜMÜ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3- İNGİLİZ KÜLTÜRÜ VE EDEBİYATI BÖLÜMÜ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4- AMERİKAN KÜLTÜRÜ VE EDEBİYATI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1628800"/>
            <a:ext cx="8686800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 smtClean="0">
                <a:solidFill>
                  <a:srgbClr val="00B050"/>
                </a:solidFill>
              </a:rPr>
              <a:t/>
            </a:r>
            <a:br>
              <a:rPr lang="tr-TR" sz="6000" b="1" dirty="0" smtClean="0">
                <a:solidFill>
                  <a:srgbClr val="00B050"/>
                </a:solidFill>
              </a:rPr>
            </a:br>
            <a:r>
              <a:rPr lang="tr-TR" sz="6000" b="1" dirty="0" smtClean="0">
                <a:solidFill>
                  <a:srgbClr val="00B050"/>
                </a:solidFill>
              </a:rPr>
              <a:t>BAŞARILI BİR SEÇİM </a:t>
            </a:r>
            <a:r>
              <a:rPr lang="tr-TR" sz="6000" b="1" dirty="0">
                <a:solidFill>
                  <a:srgbClr val="00B050"/>
                </a:solidFill>
              </a:rPr>
              <a:t>YAPMANIZ </a:t>
            </a:r>
            <a:r>
              <a:rPr lang="tr-TR" sz="6000" b="1" dirty="0" smtClean="0">
                <a:solidFill>
                  <a:srgbClr val="00B050"/>
                </a:solidFill>
              </a:rPr>
              <a:t>DİLEĞİYLE</a:t>
            </a: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2700" b="1" dirty="0" smtClean="0">
                <a:solidFill>
                  <a:srgbClr val="E412AD"/>
                </a:solidFill>
              </a:rPr>
              <a:t>ŞEHİT YAKUP SÜRÜCÜ </a:t>
            </a:r>
            <a:r>
              <a:rPr lang="tr-TR" sz="2700" b="1" dirty="0" err="1" smtClean="0">
                <a:solidFill>
                  <a:srgbClr val="E412AD"/>
                </a:solidFill>
              </a:rPr>
              <a:t>anadolu</a:t>
            </a:r>
            <a:r>
              <a:rPr lang="tr-TR" sz="2700" b="1" dirty="0" smtClean="0">
                <a:solidFill>
                  <a:srgbClr val="E412AD"/>
                </a:solidFill>
              </a:rPr>
              <a:t> </a:t>
            </a:r>
            <a:r>
              <a:rPr lang="tr-TR" sz="2700" b="1" dirty="0" err="1" smtClean="0">
                <a:solidFill>
                  <a:srgbClr val="E412AD"/>
                </a:solidFill>
              </a:rPr>
              <a:t>lİsesİ</a:t>
            </a:r>
            <a:r>
              <a:rPr lang="tr-TR" sz="2700" b="1" dirty="0" smtClean="0">
                <a:solidFill>
                  <a:srgbClr val="E412AD"/>
                </a:solidFill>
              </a:rPr>
              <a:t/>
            </a:r>
            <a:br>
              <a:rPr lang="tr-TR" sz="2700" b="1" dirty="0" smtClean="0">
                <a:solidFill>
                  <a:srgbClr val="E412AD"/>
                </a:solidFill>
              </a:rPr>
            </a:br>
            <a:r>
              <a:rPr lang="tr-TR" sz="2700" b="1" dirty="0" smtClean="0">
                <a:solidFill>
                  <a:srgbClr val="E412AD"/>
                </a:solidFill>
              </a:rPr>
              <a:t>OKUL PSİKOLOJİK DANIŞMANI</a:t>
            </a:r>
            <a:r>
              <a:rPr lang="tr-TR" sz="2700" b="1" dirty="0" smtClean="0">
                <a:solidFill>
                  <a:srgbClr val="E412AD"/>
                </a:solidFill>
              </a:rPr>
              <a:t/>
            </a:r>
            <a:br>
              <a:rPr lang="tr-TR" sz="2700" b="1" dirty="0" smtClean="0">
                <a:solidFill>
                  <a:srgbClr val="E412AD"/>
                </a:solidFill>
              </a:rPr>
            </a:br>
            <a:r>
              <a:rPr lang="tr-TR" sz="2700" b="1" dirty="0" smtClean="0">
                <a:solidFill>
                  <a:srgbClr val="E412AD"/>
                </a:solidFill>
              </a:rPr>
              <a:t>SARA BALTACI</a:t>
            </a: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9897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10.SINIFTA DERSLER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3771757"/>
          </a:xfrm>
        </p:spPr>
        <p:txBody>
          <a:bodyPr/>
          <a:lstStyle/>
          <a:p>
            <a:pPr algn="just"/>
            <a:r>
              <a:rPr lang="tr-TR" sz="2400" u="sng" dirty="0">
                <a:solidFill>
                  <a:srgbClr val="FF0000"/>
                </a:solidFill>
              </a:rPr>
              <a:t>ORTAK </a:t>
            </a:r>
            <a:r>
              <a:rPr lang="tr-TR" sz="2400" u="sng" dirty="0" smtClean="0">
                <a:solidFill>
                  <a:srgbClr val="FF0000"/>
                </a:solidFill>
              </a:rPr>
              <a:t>DERSLER</a:t>
            </a:r>
            <a:r>
              <a:rPr lang="tr-TR" sz="2400" dirty="0" smtClean="0"/>
              <a:t>: </a:t>
            </a:r>
            <a:r>
              <a:rPr lang="tr-TR" sz="2400" dirty="0"/>
              <a:t>zorunlu alınması gereken </a:t>
            </a:r>
            <a:r>
              <a:rPr lang="tr-TR" sz="2400" dirty="0" smtClean="0"/>
              <a:t>derslerdir, 19 </a:t>
            </a:r>
            <a:r>
              <a:rPr lang="tr-TR" sz="2400" dirty="0"/>
              <a:t>saat  ortak zorunlu alınması gereken ders vardır.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u="sng" dirty="0">
                <a:solidFill>
                  <a:srgbClr val="FF0000"/>
                </a:solidFill>
              </a:rPr>
              <a:t>SEÇMELİ </a:t>
            </a:r>
            <a:r>
              <a:rPr lang="tr-TR" sz="2400" u="sng" dirty="0" smtClean="0">
                <a:solidFill>
                  <a:srgbClr val="FF0000"/>
                </a:solidFill>
              </a:rPr>
              <a:t>DERSLER</a:t>
            </a:r>
            <a:r>
              <a:rPr lang="tr-TR" sz="2400" dirty="0" smtClean="0"/>
              <a:t>: </a:t>
            </a:r>
            <a:r>
              <a:rPr lang="tr-TR" sz="2400" dirty="0"/>
              <a:t>Girmek istediğiniz TYT-YKS sınavlarına göre seçebileceğiniz dersler ve genel kültür derslerini kapsar.(Matematik, Dil Anlatım, Fizik, Tarih, Ekonomi vb.)</a:t>
            </a:r>
          </a:p>
          <a:p>
            <a:pPr algn="just"/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20 saat seçmeli ders alınması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48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332656"/>
            <a:ext cx="7520940" cy="3579849"/>
          </a:xfrm>
        </p:spPr>
        <p:txBody>
          <a:bodyPr/>
          <a:lstStyle/>
          <a:p>
            <a:pPr marL="365760" lvl="0" indent="-283464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tr-TR" sz="4000" b="0" dirty="0">
                <a:solidFill>
                  <a:prstClr val="black"/>
                </a:solidFill>
                <a:latin typeface="Candara"/>
              </a:rPr>
              <a:t>Ders seçimi sisteminde öğrenim gören bir öğrenci alan olmadığından </a:t>
            </a:r>
            <a:r>
              <a:rPr lang="tr-T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istediği üniversite bölümünü puanı kırılmadan</a:t>
            </a:r>
            <a:r>
              <a:rPr lang="tr-TR" sz="4000" b="0" dirty="0">
                <a:solidFill>
                  <a:prstClr val="black"/>
                </a:solidFill>
                <a:latin typeface="Candara"/>
              </a:rPr>
              <a:t> tercih edebilecek…</a:t>
            </a:r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779912" y="3645024"/>
            <a:ext cx="5364088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83496"/>
            <a:ext cx="5364088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2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692696"/>
            <a:ext cx="7520940" cy="3579849"/>
          </a:xfrm>
        </p:spPr>
        <p:txBody>
          <a:bodyPr/>
          <a:lstStyle/>
          <a:p>
            <a:pPr marL="365760" indent="-283464">
              <a:buFont typeface="Wingdings" pitchFamily="2" charset="2"/>
              <a:buChar char="v"/>
              <a:defRPr/>
            </a:pPr>
            <a:r>
              <a:rPr lang="tr-TR" sz="3600" dirty="0"/>
              <a:t>İstediğimiz bölümü </a:t>
            </a:r>
            <a:r>
              <a:rPr lang="tr-TR" sz="3600" dirty="0" err="1"/>
              <a:t>YKS’de</a:t>
            </a:r>
            <a:r>
              <a:rPr lang="tr-TR" sz="3600" dirty="0"/>
              <a:t> kazanmak için </a:t>
            </a: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bize hangi ders gerekliyse</a:t>
            </a:r>
            <a:r>
              <a:rPr lang="tr-TR" sz="3600" dirty="0"/>
              <a:t> kendimizi o yönde yetiştirmeliyiz. </a:t>
            </a:r>
          </a:p>
          <a:p>
            <a:pPr marL="365760" indent="-283464">
              <a:buFont typeface="Wingdings" pitchFamily="2" charset="2"/>
              <a:buChar char="v"/>
              <a:defRPr/>
            </a:pPr>
            <a:r>
              <a:rPr lang="tr-TR" sz="3600" dirty="0"/>
              <a:t>Seçeceğimiz dersler </a:t>
            </a:r>
            <a:r>
              <a:rPr lang="tr-TR" sz="3600" dirty="0" err="1"/>
              <a:t>YKS’de</a:t>
            </a:r>
            <a:r>
              <a:rPr lang="tr-TR" sz="3600" dirty="0"/>
              <a:t> gireceğimiz sınavlara yanıt </a:t>
            </a:r>
            <a:r>
              <a:rPr lang="tr-TR" sz="3600" dirty="0" smtClean="0"/>
              <a:t>vermeli!</a:t>
            </a:r>
            <a:endParaRPr lang="tr-TR" sz="3600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96" y="4221088"/>
            <a:ext cx="5050904" cy="26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4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67152"/>
              </p:ext>
            </p:extLst>
          </p:nvPr>
        </p:nvGraphicFramePr>
        <p:xfrm>
          <a:off x="395536" y="1397000"/>
          <a:ext cx="8343651" cy="510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85"/>
                <a:gridCol w="5104753"/>
                <a:gridCol w="2085913"/>
              </a:tblGrid>
              <a:tr h="73966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SIRA</a:t>
                      </a:r>
                      <a:endParaRPr lang="tr-TR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DERSLER</a:t>
                      </a:r>
                      <a:endParaRPr lang="tr-TR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HAFTALIK DERS SAATİ</a:t>
                      </a:r>
                      <a:endParaRPr lang="tr-TR" sz="1800" dirty="0"/>
                    </a:p>
                  </a:txBody>
                  <a:tcPr marL="91439" marR="91439" marT="45723" marB="45723" anchor="ctr"/>
                </a:tc>
              </a:tr>
              <a:tr h="42853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</a:t>
                      </a:r>
                      <a:endParaRPr lang="tr-TR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Calibri"/>
                          <a:cs typeface="Times New Roman"/>
                        </a:rPr>
                        <a:t>DİL VE ANLATIM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53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</a:t>
                      </a:r>
                      <a:endParaRPr lang="tr-TR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Calibri"/>
                          <a:cs typeface="Times New Roman"/>
                        </a:rPr>
                        <a:t>TÜRK EDEBİYATI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53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</a:t>
                      </a:r>
                      <a:endParaRPr lang="tr-TR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Calibri"/>
                          <a:cs typeface="Times New Roman"/>
                        </a:rPr>
                        <a:t>DİN KÜLTÜRÜ VE AHLAK BİLGİSİ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53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4</a:t>
                      </a:r>
                      <a:endParaRPr lang="tr-TR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TC.İNK.</a:t>
                      </a:r>
                      <a:r>
                        <a:rPr lang="tr-TR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TARİHİ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53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5</a:t>
                      </a:r>
                      <a:endParaRPr lang="tr-TR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FELSEFE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53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</a:t>
                      </a:r>
                      <a:endParaRPr lang="tr-TR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BİRİNCİ YABANCI </a:t>
                      </a:r>
                      <a:r>
                        <a:rPr lang="tr-TR" sz="2400" dirty="0">
                          <a:latin typeface="Calibri"/>
                          <a:ea typeface="Calibri"/>
                          <a:cs typeface="Times New Roman"/>
                        </a:rPr>
                        <a:t>DİL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53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7</a:t>
                      </a:r>
                      <a:endParaRPr lang="tr-TR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Calibri"/>
                          <a:cs typeface="Times New Roman"/>
                        </a:rPr>
                        <a:t>İKİNCİ YABANCI DİL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53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8</a:t>
                      </a:r>
                      <a:endParaRPr lang="tr-TR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Calibri"/>
                          <a:cs typeface="Times New Roman"/>
                        </a:rPr>
                        <a:t>BEDEN EĞİTİMİ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8534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9</a:t>
                      </a:r>
                      <a:endParaRPr lang="tr-TR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Calibri"/>
                          <a:ea typeface="Calibri"/>
                          <a:cs typeface="Times New Roman"/>
                        </a:rPr>
                        <a:t>GÖRSEL SANATLAR /MÜZİK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2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latin typeface="Calibri"/>
                          <a:ea typeface="Calibri"/>
                          <a:cs typeface="Times New Roman"/>
                        </a:rPr>
                        <a:t>TOPLAM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9552" y="54868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ORTAK DERSLER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dirty="0" smtClean="0"/>
              <a:t>KARİYER PLANLAMASI</a:t>
            </a:r>
            <a:endParaRPr lang="tr-TR" sz="6000" b="1" dirty="0"/>
          </a:p>
        </p:txBody>
      </p:sp>
      <p:sp>
        <p:nvSpPr>
          <p:cNvPr id="4" name="Sağ Ok 3"/>
          <p:cNvSpPr/>
          <p:nvPr/>
        </p:nvSpPr>
        <p:spPr>
          <a:xfrm>
            <a:off x="323528" y="2996952"/>
            <a:ext cx="7344816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1241732" y="4552550"/>
            <a:ext cx="484632" cy="1036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5589240"/>
            <a:ext cx="17868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prstClr val="white"/>
                </a:solidFill>
              </a:rPr>
              <a:t>TEOG</a:t>
            </a:r>
            <a:endParaRPr lang="tr-TR" sz="5400" b="1" dirty="0">
              <a:solidFill>
                <a:prstClr val="white"/>
              </a:solidFill>
            </a:endParaRPr>
          </a:p>
        </p:txBody>
      </p:sp>
      <p:sp>
        <p:nvSpPr>
          <p:cNvPr id="11" name="Yukarı Ok 10"/>
          <p:cNvSpPr/>
          <p:nvPr/>
        </p:nvSpPr>
        <p:spPr>
          <a:xfrm>
            <a:off x="3347864" y="2507748"/>
            <a:ext cx="64807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Akış Çizelgesi: İşlem 11"/>
          <p:cNvSpPr/>
          <p:nvPr/>
        </p:nvSpPr>
        <p:spPr>
          <a:xfrm>
            <a:off x="2398448" y="1772816"/>
            <a:ext cx="2677608" cy="7349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white"/>
                </a:solidFill>
              </a:rPr>
              <a:t>DERS-ALAN SEÇİMİ</a:t>
            </a:r>
            <a:endParaRPr lang="tr-TR" sz="2800" b="1" dirty="0">
              <a:solidFill>
                <a:prstClr val="white"/>
              </a:solidFill>
            </a:endParaRPr>
          </a:p>
        </p:txBody>
      </p:sp>
      <p:sp>
        <p:nvSpPr>
          <p:cNvPr id="13" name="Aşağı Ok 12"/>
          <p:cNvSpPr/>
          <p:nvPr/>
        </p:nvSpPr>
        <p:spPr>
          <a:xfrm>
            <a:off x="5382879" y="45239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80012" y="5589240"/>
            <a:ext cx="20522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prstClr val="white"/>
                </a:solidFill>
              </a:rPr>
              <a:t>TYT-YKS</a:t>
            </a:r>
            <a:endParaRPr lang="tr-TR" sz="4000" b="1" dirty="0">
              <a:solidFill>
                <a:prstClr val="white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7668344" y="3547864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white"/>
                </a:solidFill>
              </a:rPr>
              <a:t>MESLEK</a:t>
            </a:r>
            <a:endParaRPr lang="tr-TR" sz="2400" b="1" dirty="0">
              <a:solidFill>
                <a:prstClr val="white"/>
              </a:solidFill>
            </a:endParaRPr>
          </a:p>
        </p:txBody>
      </p:sp>
      <p:pic>
        <p:nvPicPr>
          <p:cNvPr id="2051" name="Picture 3" descr="C:\Users\ASUS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11" y="136795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73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dirty="0" err="1" smtClean="0"/>
              <a:t>yanlIş</a:t>
            </a:r>
            <a:r>
              <a:rPr lang="tr-TR" sz="6000" b="1" dirty="0" smtClean="0"/>
              <a:t> ders-alan </a:t>
            </a:r>
            <a:r>
              <a:rPr lang="tr-TR" sz="6000" b="1" dirty="0" err="1" smtClean="0"/>
              <a:t>seçİmİ</a:t>
            </a:r>
            <a:endParaRPr lang="tr-TR" sz="6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896544"/>
          </a:xfrm>
        </p:spPr>
        <p:txBody>
          <a:bodyPr/>
          <a:lstStyle/>
          <a:p>
            <a:pPr algn="ctr"/>
            <a:r>
              <a:rPr lang="tr-TR" dirty="0" smtClean="0"/>
              <a:t>Ortaöğretimde derslerimize olan motivasyonumuzu azaltır.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Motivasyonumuzun azaldığı derslerde notlarımız düşer.</a:t>
            </a:r>
          </a:p>
          <a:p>
            <a:pPr marL="0" indent="0" algn="ctr">
              <a:buNone/>
            </a:pPr>
            <a:endParaRPr lang="tr-TR" dirty="0" smtClean="0"/>
          </a:p>
          <a:p>
            <a:pPr algn="ctr"/>
            <a:r>
              <a:rPr lang="tr-TR" dirty="0" smtClean="0"/>
              <a:t>Ortaöğretimde düşen notlarımız TYT-YKS de düşük OBP olarak karşımıza çıkacaktır.</a:t>
            </a:r>
          </a:p>
          <a:p>
            <a:pPr algn="ctr"/>
            <a:endParaRPr lang="tr-TR" dirty="0"/>
          </a:p>
        </p:txBody>
      </p:sp>
      <p:pic>
        <p:nvPicPr>
          <p:cNvPr id="3074" name="Picture 2" descr="C:\Users\ASUS\Desktop\ind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3681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988840"/>
            <a:ext cx="11521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</TotalTime>
  <Words>882</Words>
  <Application>Microsoft Office PowerPoint</Application>
  <PresentationFormat>Ekran Gösterisi (4:3)</PresentationFormat>
  <Paragraphs>148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Slayt Başlıkları</vt:lpstr>
      </vt:variant>
      <vt:variant>
        <vt:i4>36</vt:i4>
      </vt:variant>
    </vt:vector>
  </HeadingPairs>
  <TitlesOfParts>
    <vt:vector size="45" baseType="lpstr">
      <vt:lpstr>Açılar</vt:lpstr>
      <vt:lpstr>Dalga Biçimi</vt:lpstr>
      <vt:lpstr>Gezinti</vt:lpstr>
      <vt:lpstr>1_Gezinti</vt:lpstr>
      <vt:lpstr>2_Gezinti</vt:lpstr>
      <vt:lpstr>3_Gezinti</vt:lpstr>
      <vt:lpstr>1_Dalga Biçimi</vt:lpstr>
      <vt:lpstr>2_Dalga Biçimi</vt:lpstr>
      <vt:lpstr>4_Gezinti</vt:lpstr>
      <vt:lpstr> DERS SEÇİMİ NEDİR?</vt:lpstr>
      <vt:lpstr>DERS SEÇİMİ NEDİR?</vt:lpstr>
      <vt:lpstr>PowerPoint Sunusu</vt:lpstr>
      <vt:lpstr>10.SINIFTA DERSLER</vt:lpstr>
      <vt:lpstr>PowerPoint Sunusu</vt:lpstr>
      <vt:lpstr>PowerPoint Sunusu</vt:lpstr>
      <vt:lpstr>PowerPoint Sunusu</vt:lpstr>
      <vt:lpstr>KARİYER PLANLAMASI</vt:lpstr>
      <vt:lpstr>yanlIş ders-alan seçİmİ</vt:lpstr>
      <vt:lpstr>yanlIş ders-alan seçİmİ</vt:lpstr>
      <vt:lpstr>Neden yanlIş seçİm?</vt:lpstr>
      <vt:lpstr>Neden yanlIş seçİm?</vt:lpstr>
      <vt:lpstr>İyİ bİr seçİm nasIl olmalIdIr?</vt:lpstr>
      <vt:lpstr>İyİ bİr seçİm nasIl olmalIdIr?</vt:lpstr>
      <vt:lpstr>İyİ bİr seçİm nasIl olmalIdIr?</vt:lpstr>
      <vt:lpstr>İyİ bİr seçİm nasIl olmalIdIr?</vt:lpstr>
      <vt:lpstr>MESLEK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Sayısal (Fen Bilimleri) Bölümleri </vt:lpstr>
      <vt:lpstr>PowerPoint Sunusu</vt:lpstr>
      <vt:lpstr>PowerPoint Sunusu</vt:lpstr>
      <vt:lpstr>Türkçe-Matematik Bölümleri</vt:lpstr>
      <vt:lpstr>PowerPoint Sunusu</vt:lpstr>
      <vt:lpstr>Sözel bölümleri</vt:lpstr>
      <vt:lpstr>PowerPoint Sunusu</vt:lpstr>
      <vt:lpstr>DİL BÖLÜMÜ MESLEKLERİ</vt:lpstr>
      <vt:lpstr>   BAŞARILI BİR SEÇİM YAPMANIZ DİLEĞİYLE  ŞEHİT YAKUP SÜRÜCÜ anadolu lİsesİ OKUL PSİKOLOJİK DANIŞMANI SARA BALTACI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SEÇİMİ NEDİR?</dc:title>
  <dc:creator>Grundıg</dc:creator>
  <cp:lastModifiedBy>Grundıg</cp:lastModifiedBy>
  <cp:revision>4</cp:revision>
  <dcterms:created xsi:type="dcterms:W3CDTF">2017-12-21T16:33:31Z</dcterms:created>
  <dcterms:modified xsi:type="dcterms:W3CDTF">2017-12-21T17:34:01Z</dcterms:modified>
</cp:coreProperties>
</file>