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sldIdLst>
    <p:sldId id="256" r:id="rId2"/>
    <p:sldId id="263" r:id="rId3"/>
    <p:sldId id="272" r:id="rId4"/>
    <p:sldId id="273" r:id="rId5"/>
    <p:sldId id="271" r:id="rId6"/>
    <p:sldId id="295" r:id="rId7"/>
    <p:sldId id="296" r:id="rId8"/>
    <p:sldId id="299" r:id="rId9"/>
    <p:sldId id="313" r:id="rId10"/>
    <p:sldId id="277" r:id="rId11"/>
    <p:sldId id="303" r:id="rId12"/>
    <p:sldId id="312" r:id="rId13"/>
    <p:sldId id="297" r:id="rId14"/>
    <p:sldId id="311" r:id="rId15"/>
    <p:sldId id="285" r:id="rId16"/>
    <p:sldId id="302" r:id="rId17"/>
    <p:sldId id="275" r:id="rId18"/>
    <p:sldId id="288" r:id="rId19"/>
    <p:sldId id="287" r:id="rId20"/>
    <p:sldId id="309" r:id="rId21"/>
    <p:sldId id="310" r:id="rId22"/>
    <p:sldId id="301" r:id="rId23"/>
    <p:sldId id="300" r:id="rId24"/>
    <p:sldId id="266"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86" d="100"/>
          <a:sy n="86" d="100"/>
        </p:scale>
        <p:origin x="-660" y="7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66214AA-E51D-4E34-84B8-0CC4CCA07C9F}"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301732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66214AA-E51D-4E34-84B8-0CC4CCA07C9F}"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2820052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66214AA-E51D-4E34-84B8-0CC4CCA07C9F}"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366668-4AC4-421F-A117-E6049EDBB187}"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017702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66214AA-E51D-4E34-84B8-0CC4CCA07C9F}"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731423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66214AA-E51D-4E34-84B8-0CC4CCA07C9F}"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366668-4AC4-421F-A117-E6049EDBB187}"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33812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766214AA-E51D-4E34-84B8-0CC4CCA07C9F}"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116962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6214AA-E51D-4E34-84B8-0CC4CCA07C9F}"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4071124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6214AA-E51D-4E34-84B8-0CC4CCA07C9F}"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27149499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914400" y="152400"/>
            <a:ext cx="10261600" cy="5334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Veri Yer Tutucusu 2"/>
          <p:cNvSpPr>
            <a:spLocks noGrp="1"/>
          </p:cNvSpPr>
          <p:nvPr>
            <p:ph type="dt" sz="half" idx="10"/>
          </p:nvPr>
        </p:nvSpPr>
        <p:spPr>
          <a:xfrm>
            <a:off x="1828800" y="6248400"/>
            <a:ext cx="2540000" cy="457200"/>
          </a:xfrm>
        </p:spPr>
        <p:txBody>
          <a:bodyPr/>
          <a:lstStyle>
            <a:lvl1pPr>
              <a:defRPr/>
            </a:lvl1pPr>
          </a:lstStyle>
          <a:p>
            <a:endParaRPr lang="tr-TR" altLang="tr-TR"/>
          </a:p>
        </p:txBody>
      </p:sp>
      <p:sp>
        <p:nvSpPr>
          <p:cNvPr id="4" name="Altbilgi Yer Tutucusu 3"/>
          <p:cNvSpPr>
            <a:spLocks noGrp="1"/>
          </p:cNvSpPr>
          <p:nvPr>
            <p:ph type="ftr" sz="quarter" idx="11"/>
          </p:nvPr>
        </p:nvSpPr>
        <p:spPr>
          <a:xfrm>
            <a:off x="4741333" y="6248400"/>
            <a:ext cx="3860800" cy="457200"/>
          </a:xfrm>
        </p:spPr>
        <p:txBody>
          <a:bodyPr/>
          <a:lstStyle>
            <a:lvl1pPr>
              <a:defRPr/>
            </a:lvl1pPr>
          </a:lstStyle>
          <a:p>
            <a:endParaRPr lang="tr-TR" altLang="tr-TR"/>
          </a:p>
        </p:txBody>
      </p:sp>
      <p:sp>
        <p:nvSpPr>
          <p:cNvPr id="5" name="Slayt Numarası Yer Tutucusu 4"/>
          <p:cNvSpPr>
            <a:spLocks noGrp="1"/>
          </p:cNvSpPr>
          <p:nvPr>
            <p:ph type="sldNum" sz="quarter" idx="12"/>
          </p:nvPr>
        </p:nvSpPr>
        <p:spPr>
          <a:xfrm>
            <a:off x="8957733" y="6248400"/>
            <a:ext cx="2540000" cy="457200"/>
          </a:xfrm>
        </p:spPr>
        <p:txBody>
          <a:bodyPr/>
          <a:lstStyle>
            <a:lvl1pPr>
              <a:defRPr/>
            </a:lvl1pPr>
          </a:lstStyle>
          <a:p>
            <a:fld id="{E85FB19A-F590-4BB7-8456-CEF39CF13B7E}" type="slidenum">
              <a:rPr lang="tr-TR" altLang="tr-TR"/>
              <a:pPr/>
              <a:t>‹#›</a:t>
            </a:fld>
            <a:endParaRPr lang="tr-TR" altLang="tr-TR"/>
          </a:p>
        </p:txBody>
      </p:sp>
    </p:spTree>
    <p:extLst>
      <p:ext uri="{BB962C8B-B14F-4D97-AF65-F5344CB8AC3E}">
        <p14:creationId xmlns:p14="http://schemas.microsoft.com/office/powerpoint/2010/main" xmlns="" val="2258770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6214AA-E51D-4E34-84B8-0CC4CCA07C9F}"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784668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66214AA-E51D-4E34-84B8-0CC4CCA07C9F}" type="datetimeFigureOut">
              <a:rPr lang="tr-TR" smtClean="0"/>
              <a:pPr/>
              <a:t>2.01.2018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124319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66214AA-E51D-4E34-84B8-0CC4CCA07C9F}"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1105217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66214AA-E51D-4E34-84B8-0CC4CCA07C9F}" type="datetimeFigureOut">
              <a:rPr lang="tr-TR" smtClean="0"/>
              <a:pPr/>
              <a:t>2.01.2018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421641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66214AA-E51D-4E34-84B8-0CC4CCA07C9F}" type="datetimeFigureOut">
              <a:rPr lang="tr-TR" smtClean="0"/>
              <a:pPr/>
              <a:t>2.01.2018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69137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214AA-E51D-4E34-84B8-0CC4CCA07C9F}" type="datetimeFigureOut">
              <a:rPr lang="tr-TR" smtClean="0"/>
              <a:pPr/>
              <a:t>2.01.2018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82020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66214AA-E51D-4E34-84B8-0CC4CCA07C9F}"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660888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66214AA-E51D-4E34-84B8-0CC4CCA07C9F}" type="datetimeFigureOut">
              <a:rPr lang="tr-TR" smtClean="0"/>
              <a:pPr/>
              <a:t>2.01.2018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334616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66214AA-E51D-4E34-84B8-0CC4CCA07C9F}" type="datetimeFigureOut">
              <a:rPr lang="tr-TR" smtClean="0"/>
              <a:pPr/>
              <a:t>2.01.2018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366668-4AC4-421F-A117-E6049EDBB187}" type="slidenum">
              <a:rPr lang="tr-TR" smtClean="0"/>
              <a:pPr/>
              <a:t>‹#›</a:t>
            </a:fld>
            <a:endParaRPr lang="tr-TR"/>
          </a:p>
        </p:txBody>
      </p:sp>
    </p:spTree>
    <p:extLst>
      <p:ext uri="{BB962C8B-B14F-4D97-AF65-F5344CB8AC3E}">
        <p14:creationId xmlns:p14="http://schemas.microsoft.com/office/powerpoint/2010/main" xmlns="" val="2036727475"/>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dersteknik.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310186" y="0"/>
            <a:ext cx="11286698" cy="8761862"/>
          </a:xfrm>
        </p:spPr>
        <p:txBody>
          <a:bodyPr>
            <a:normAutofit/>
          </a:bodyPr>
          <a:lstStyle/>
          <a:p>
            <a:r>
              <a:rPr lang="tr-TR" dirty="0" smtClean="0"/>
              <a:t/>
            </a:r>
            <a:br>
              <a:rPr lang="tr-TR" dirty="0" smtClean="0"/>
            </a:br>
            <a:r>
              <a:rPr lang="tr-TR" b="1" dirty="0" smtClean="0">
                <a:solidFill>
                  <a:schemeClr val="accent1"/>
                </a:solidFill>
              </a:rPr>
              <a:t>-</a:t>
            </a:r>
            <a:r>
              <a:rPr lang="tr-TR" sz="4000" dirty="0" smtClean="0"/>
              <a:t>AKADEMİK BAŞARIYI OLUMLU VE OLUMSUZ ETKİLEYEN FAKTÖRLER</a:t>
            </a:r>
            <a:br>
              <a:rPr lang="tr-TR" sz="4000" dirty="0" smtClean="0"/>
            </a:br>
            <a:r>
              <a:rPr lang="tr-TR" sz="4000" b="1" dirty="0" smtClean="0">
                <a:solidFill>
                  <a:schemeClr val="accent1"/>
                </a:solidFill>
              </a:rPr>
              <a:t>*</a:t>
            </a:r>
            <a:r>
              <a:rPr lang="tr-TR" sz="4000" dirty="0" smtClean="0"/>
              <a:t>Alınacak Tedbirler</a:t>
            </a:r>
            <a:br>
              <a:rPr lang="tr-TR" sz="4000" dirty="0" smtClean="0"/>
            </a:br>
            <a:r>
              <a:rPr lang="tr-TR" sz="4000" b="1" dirty="0" smtClean="0">
                <a:solidFill>
                  <a:schemeClr val="accent1"/>
                </a:solidFill>
              </a:rPr>
              <a:t>*</a:t>
            </a:r>
            <a:r>
              <a:rPr lang="tr-TR" sz="4000" dirty="0" smtClean="0"/>
              <a:t>Özgün Çalışmalar ve Projeler</a:t>
            </a:r>
            <a:br>
              <a:rPr lang="tr-TR" sz="4000" dirty="0" smtClean="0"/>
            </a:br>
            <a:r>
              <a:rPr lang="tr-TR" sz="4000" dirty="0" smtClean="0"/>
              <a:t/>
            </a:r>
            <a:br>
              <a:rPr lang="tr-TR" sz="4000" dirty="0" smtClean="0"/>
            </a:br>
            <a:r>
              <a:rPr lang="tr-TR" dirty="0"/>
              <a:t/>
            </a:r>
            <a:br>
              <a:rPr lang="tr-TR" dirty="0"/>
            </a:br>
            <a:r>
              <a:rPr lang="tr-TR" sz="4000" b="1" dirty="0">
                <a:solidFill>
                  <a:schemeClr val="accent1"/>
                </a:solidFill>
              </a:rPr>
              <a:t>-</a:t>
            </a:r>
            <a:r>
              <a:rPr lang="tr-TR" sz="4000" dirty="0"/>
              <a:t>EĞİTİMDE EMPATİ VE ÖĞRENCİLERİ ANLAMAK</a:t>
            </a:r>
            <a:br>
              <a:rPr lang="tr-TR" sz="4000" dirty="0"/>
            </a:br>
            <a:r>
              <a:rPr lang="tr-TR" sz="4000" dirty="0" smtClean="0"/>
              <a:t/>
            </a:r>
            <a:br>
              <a:rPr lang="tr-TR" sz="4000" dirty="0" smtClean="0"/>
            </a:br>
            <a:r>
              <a:rPr lang="tr-TR" sz="4000" dirty="0" smtClean="0"/>
              <a:t/>
            </a:r>
            <a:br>
              <a:rPr lang="tr-TR" sz="4000" dirty="0" smtClean="0"/>
            </a:br>
            <a:r>
              <a:rPr lang="tr-TR" sz="4000" dirty="0"/>
              <a:t/>
            </a:r>
            <a:br>
              <a:rPr lang="tr-TR" sz="4000" dirty="0"/>
            </a:br>
            <a:endParaRPr lang="tr-TR" sz="4000" dirty="0"/>
          </a:p>
        </p:txBody>
      </p:sp>
    </p:spTree>
    <p:extLst>
      <p:ext uri="{BB962C8B-B14F-4D97-AF65-F5344CB8AC3E}">
        <p14:creationId xmlns:p14="http://schemas.microsoft.com/office/powerpoint/2010/main" xmlns="" val="3314386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Rectangle 8"/>
          <p:cNvSpPr>
            <a:spLocks noChangeArrowheads="1"/>
          </p:cNvSpPr>
          <p:nvPr/>
        </p:nvSpPr>
        <p:spPr bwMode="auto">
          <a:xfrm>
            <a:off x="1624085" y="805217"/>
            <a:ext cx="10017457" cy="58169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b="1" dirty="0" smtClean="0">
                <a:solidFill>
                  <a:schemeClr val="accent1"/>
                </a:solidFill>
              </a:rPr>
              <a:t>   </a:t>
            </a:r>
            <a:r>
              <a:rPr lang="tr-TR" altLang="tr-TR" sz="2400" b="1" dirty="0" smtClean="0">
                <a:solidFill>
                  <a:schemeClr val="accent1"/>
                </a:solidFill>
              </a:rPr>
              <a:t>Öğretmen Beklentisi ve Başarı</a:t>
            </a:r>
          </a:p>
          <a:p>
            <a:endParaRPr lang="tr-TR" altLang="tr-TR" sz="2400" dirty="0" smtClean="0">
              <a:latin typeface="Arial" panose="020B0604020202020204" pitchFamily="34" charset="0"/>
            </a:endParaRPr>
          </a:p>
          <a:p>
            <a:endParaRPr lang="tr-TR" altLang="tr-TR" dirty="0">
              <a:latin typeface="Arial" panose="020B0604020202020204" pitchFamily="34" charset="0"/>
            </a:endParaRPr>
          </a:p>
          <a:p>
            <a:pPr>
              <a:lnSpc>
                <a:spcPct val="150000"/>
              </a:lnSpc>
            </a:pPr>
            <a:r>
              <a:rPr lang="tr-TR" altLang="tr-TR" sz="2000" dirty="0" smtClean="0">
                <a:latin typeface="Arial" panose="020B0604020202020204" pitchFamily="34" charset="0"/>
              </a:rPr>
              <a:t>*Öğretmenlerin </a:t>
            </a:r>
            <a:r>
              <a:rPr lang="tr-TR" altLang="tr-TR" sz="2000" dirty="0">
                <a:latin typeface="Arial" panose="020B0604020202020204" pitchFamily="34" charset="0"/>
              </a:rPr>
              <a:t>başarılı öğrencilerden beklentileri ve onlara karsı tutum ve davranışları ile düşük başarı gösteren öğrencilere karsı tutum ve davranışları arasında büyük ölçüde farklılıklar vardır</a:t>
            </a:r>
            <a:r>
              <a:rPr lang="tr-TR" altLang="tr-TR" sz="2000" dirty="0" smtClean="0">
                <a:latin typeface="Arial" panose="020B0604020202020204" pitchFamily="34" charset="0"/>
              </a:rPr>
              <a:t>.</a:t>
            </a:r>
          </a:p>
          <a:p>
            <a:pPr>
              <a:lnSpc>
                <a:spcPct val="150000"/>
              </a:lnSpc>
            </a:pPr>
            <a:endParaRPr lang="tr-TR" altLang="tr-TR" sz="2000" dirty="0" smtClean="0">
              <a:latin typeface="Arial" panose="020B0604020202020204" pitchFamily="34" charset="0"/>
            </a:endParaRPr>
          </a:p>
          <a:p>
            <a:pPr>
              <a:lnSpc>
                <a:spcPct val="150000"/>
              </a:lnSpc>
            </a:pPr>
            <a:r>
              <a:rPr lang="tr-TR" altLang="tr-TR" sz="2000" dirty="0" smtClean="0">
                <a:latin typeface="Arial" panose="020B0604020202020204" pitchFamily="34" charset="0"/>
              </a:rPr>
              <a:t> </a:t>
            </a:r>
            <a:r>
              <a:rPr lang="tr-TR" altLang="tr-TR" sz="2000" dirty="0">
                <a:latin typeface="Arial" panose="020B0604020202020204" pitchFamily="34" charset="0"/>
              </a:rPr>
              <a:t>*Öğrencinin özellikleri ve başarısı öğretmen beklentisini etkilerken, öğretmenin beklentileri de öğrenci davranışını ve başarısını etkilemektedir</a:t>
            </a:r>
            <a:r>
              <a:rPr lang="tr-TR" altLang="tr-TR" sz="2400" dirty="0" smtClean="0">
                <a:latin typeface="Arial" panose="020B0604020202020204" pitchFamily="34" charset="0"/>
              </a:rPr>
              <a:t>.</a:t>
            </a:r>
          </a:p>
          <a:p>
            <a:pPr>
              <a:lnSpc>
                <a:spcPct val="150000"/>
              </a:lnSpc>
            </a:pPr>
            <a:endParaRPr lang="tr-TR" altLang="tr-TR" sz="2400" dirty="0">
              <a:latin typeface="Arial" panose="020B0604020202020204" pitchFamily="34" charset="0"/>
            </a:endParaRPr>
          </a:p>
          <a:p>
            <a:pPr>
              <a:lnSpc>
                <a:spcPct val="150000"/>
              </a:lnSpc>
            </a:pPr>
            <a:r>
              <a:rPr lang="tr-TR" altLang="tr-TR" sz="2400" dirty="0" smtClean="0">
                <a:latin typeface="Arial" panose="020B0604020202020204" pitchFamily="34" charset="0"/>
              </a:rPr>
              <a:t> *</a:t>
            </a:r>
            <a:r>
              <a:rPr lang="tr-TR" altLang="tr-TR" sz="2000" dirty="0" smtClean="0">
                <a:latin typeface="Arial" panose="020B0604020202020204" pitchFamily="34" charset="0"/>
              </a:rPr>
              <a:t>Başarılı </a:t>
            </a:r>
            <a:r>
              <a:rPr lang="tr-TR" altLang="tr-TR" sz="2000" dirty="0">
                <a:latin typeface="Arial" panose="020B0604020202020204" pitchFamily="34" charset="0"/>
              </a:rPr>
              <a:t>öğrenciler gülümseme, bas sallama, göz kırpma gibi daha fazla olumlu tepkiler almaktadırlar ve daha az ihmal edilmektedirler. </a:t>
            </a:r>
            <a:endParaRPr lang="tr-TR" altLang="tr-TR" sz="2000" dirty="0" smtClean="0">
              <a:latin typeface="Arial" panose="020B0604020202020204" pitchFamily="34" charset="0"/>
            </a:endParaRPr>
          </a:p>
          <a:p>
            <a:endParaRPr lang="tr-TR" altLang="tr-TR" dirty="0" smtClean="0">
              <a:latin typeface="Arial" panose="020B0604020202020204" pitchFamily="34" charset="0"/>
            </a:endParaRPr>
          </a:p>
        </p:txBody>
      </p:sp>
    </p:spTree>
    <p:extLst>
      <p:ext uri="{BB962C8B-B14F-4D97-AF65-F5344CB8AC3E}">
        <p14:creationId xmlns:p14="http://schemas.microsoft.com/office/powerpoint/2010/main" xmlns="" val="233827111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94430" y="4732086"/>
            <a:ext cx="1747063" cy="358529"/>
          </a:xfrm>
        </p:spPr>
        <p:txBody>
          <a:bodyPr>
            <a:normAutofit fontScale="90000"/>
          </a:bodyPr>
          <a:lstStyle/>
          <a:p>
            <a:r>
              <a:rPr lang="tr-TR" sz="1800" dirty="0" smtClean="0"/>
              <a:t>Başarı Beklentisi</a:t>
            </a:r>
            <a:endParaRPr lang="tr-TR" sz="1800" dirty="0"/>
          </a:p>
        </p:txBody>
      </p:sp>
      <p:cxnSp>
        <p:nvCxnSpPr>
          <p:cNvPr id="5" name="Düz Ok Bağlayıcısı 4"/>
          <p:cNvCxnSpPr/>
          <p:nvPr/>
        </p:nvCxnSpPr>
        <p:spPr>
          <a:xfrm flipH="1" flipV="1">
            <a:off x="3234519" y="1039817"/>
            <a:ext cx="2" cy="406444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flipV="1">
            <a:off x="3234519" y="5090615"/>
            <a:ext cx="4906409" cy="136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Unvan 1"/>
          <p:cNvSpPr txBox="1">
            <a:spLocks/>
          </p:cNvSpPr>
          <p:nvPr/>
        </p:nvSpPr>
        <p:spPr>
          <a:xfrm>
            <a:off x="2852383" y="681288"/>
            <a:ext cx="969066" cy="358529"/>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800" dirty="0" smtClean="0"/>
              <a:t>Başarı</a:t>
            </a:r>
            <a:endParaRPr lang="tr-TR" sz="1800" dirty="0"/>
          </a:p>
        </p:txBody>
      </p:sp>
    </p:spTree>
    <p:extLst>
      <p:ext uri="{BB962C8B-B14F-4D97-AF65-F5344CB8AC3E}">
        <p14:creationId xmlns:p14="http://schemas.microsoft.com/office/powerpoint/2010/main" xmlns="" val="4131108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65311" y="1555845"/>
            <a:ext cx="10726689" cy="4981433"/>
          </a:xfrm>
        </p:spPr>
        <p:txBody>
          <a:bodyPr>
            <a:normAutofit/>
          </a:bodyPr>
          <a:lstStyle/>
          <a:p>
            <a:pPr>
              <a:lnSpc>
                <a:spcPct val="150000"/>
              </a:lnSpc>
            </a:pPr>
            <a:r>
              <a:rPr lang="tr-TR" altLang="tr-TR" dirty="0" smtClean="0">
                <a:latin typeface="Tahoma" panose="020B0604030504040204" pitchFamily="34" charset="0"/>
                <a:ea typeface="Tahoma" panose="020B0604030504040204" pitchFamily="34" charset="0"/>
                <a:cs typeface="Tahoma" panose="020B0604030504040204" pitchFamily="34" charset="0"/>
              </a:rPr>
              <a:t>Başarı </a:t>
            </a:r>
            <a:r>
              <a:rPr lang="tr-TR" altLang="tr-TR" dirty="0">
                <a:latin typeface="Tahoma" panose="020B0604030504040204" pitchFamily="34" charset="0"/>
                <a:ea typeface="Tahoma" panose="020B0604030504040204" pitchFamily="34" charset="0"/>
                <a:cs typeface="Tahoma" panose="020B0604030504040204" pitchFamily="34" charset="0"/>
              </a:rPr>
              <a:t>seviyesi düşük olan öğrencilerde genellikle yergilerin ve eleştirilerin daha etkili olduğu düşünülse de, çoğu zaman istenen davranış değişikliği gerçekleşmez. Yargılayıcı, eleştirici tepki ve tavırlar genellikle bireye doğru olanın ne olduğunu göstermez. Bu yüzden olumsuz ifadeler yerine olumlu, teşvik edici ve yol gösterici ifadelere yer verilmesi gerekir</a:t>
            </a:r>
          </a:p>
          <a:p>
            <a:pPr>
              <a:lnSpc>
                <a:spcPct val="150000"/>
              </a:lnSpc>
            </a:pPr>
            <a:endParaRPr lang="tr-TR" altLang="tr-TR" dirty="0">
              <a:latin typeface="Tahoma" panose="020B0604030504040204" pitchFamily="34" charset="0"/>
              <a:ea typeface="Tahoma" panose="020B0604030504040204" pitchFamily="34" charset="0"/>
              <a:cs typeface="Tahoma" panose="020B0604030504040204" pitchFamily="34" charset="0"/>
            </a:endParaRPr>
          </a:p>
          <a:p>
            <a:pPr>
              <a:lnSpc>
                <a:spcPct val="150000"/>
              </a:lnSpc>
            </a:pPr>
            <a:r>
              <a:rPr lang="tr-TR" altLang="tr-TR" dirty="0">
                <a:latin typeface="Arial" panose="020B0604020202020204" pitchFamily="34" charset="0"/>
              </a:rPr>
              <a:t>Onlara beklentilerine uygun sorular sorar, </a:t>
            </a:r>
            <a:r>
              <a:rPr lang="tr-TR" altLang="tr-TR" dirty="0" err="1">
                <a:latin typeface="Arial" panose="020B0604020202020204" pitchFamily="34" charset="0"/>
              </a:rPr>
              <a:t>pekiştireç</a:t>
            </a:r>
            <a:r>
              <a:rPr lang="tr-TR" altLang="tr-TR" dirty="0">
                <a:latin typeface="Arial" panose="020B0604020202020204" pitchFamily="34" charset="0"/>
              </a:rPr>
              <a:t> ve dönüt verir. Öğretimin niteliğini beklentilerine uygun olarak düzenler. Öğretmenlerin düştükleri hataların basında; başarılı buldukları öğrencilere başarısız öğrencilere göre daha güç sorular sorup yanıt vermeleri için daha fazla zaman vermeleri, sözlerini daha az kestikleri ve doğru yanıt vermeleri için onlara daha çok ipucu vermeleri ve onlarla daha çok ilgilenmeleri ortaya konulmuştur. </a:t>
            </a:r>
          </a:p>
          <a:p>
            <a:endParaRPr lang="tr-TR" dirty="0"/>
          </a:p>
        </p:txBody>
      </p:sp>
    </p:spTree>
    <p:extLst>
      <p:ext uri="{BB962C8B-B14F-4D97-AF65-F5344CB8AC3E}">
        <p14:creationId xmlns:p14="http://schemas.microsoft.com/office/powerpoint/2010/main" xmlns="" val="2017689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01756" y="632346"/>
            <a:ext cx="9594376" cy="3777622"/>
          </a:xfrm>
        </p:spPr>
        <p:txBody>
          <a:bodyPr/>
          <a:lstStyle/>
          <a:p>
            <a:pPr marL="0" indent="0">
              <a:buNone/>
            </a:pPr>
            <a:r>
              <a:rPr lang="tr-TR" sz="3200" b="1" dirty="0" smtClean="0">
                <a:solidFill>
                  <a:schemeClr val="accent1"/>
                </a:solidFill>
              </a:rPr>
              <a:t>Şöyle de bir gerçek var ;</a:t>
            </a:r>
          </a:p>
          <a:p>
            <a:pPr marL="0" indent="0">
              <a:buNone/>
            </a:pPr>
            <a:endParaRPr lang="tr-TR" dirty="0"/>
          </a:p>
          <a:p>
            <a:pPr marL="0" indent="0">
              <a:buNone/>
            </a:pPr>
            <a:endParaRPr lang="tr-TR" dirty="0" smtClean="0"/>
          </a:p>
          <a:p>
            <a:r>
              <a:rPr lang="tr-TR" dirty="0" smtClean="0"/>
              <a:t> </a:t>
            </a:r>
            <a:r>
              <a:rPr lang="tr-TR" dirty="0"/>
              <a:t>“</a:t>
            </a:r>
            <a:r>
              <a:rPr lang="tr-TR" sz="2400" b="1" dirty="0"/>
              <a:t>Bir atı zorla suya götürebilirsiniz</a:t>
            </a:r>
            <a:r>
              <a:rPr lang="tr-TR" sz="2400" b="1" dirty="0">
                <a:hlinkClick r:id="rId2"/>
              </a:rPr>
              <a:t>,</a:t>
            </a:r>
            <a:r>
              <a:rPr lang="tr-TR" sz="2400" b="1" dirty="0"/>
              <a:t> fakat zorla su içiremezsiniz</a:t>
            </a:r>
            <a:r>
              <a:rPr lang="tr-TR" sz="2400" b="1" dirty="0" smtClean="0"/>
              <a:t>.”</a:t>
            </a:r>
            <a:endParaRPr lang="tr-TR" b="1" dirty="0"/>
          </a:p>
        </p:txBody>
      </p:sp>
      <p:pic>
        <p:nvPicPr>
          <p:cNvPr id="2" name="Resim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579428" y="2935642"/>
            <a:ext cx="7970292" cy="3663050"/>
          </a:xfrm>
          <a:prstGeom prst="rect">
            <a:avLst/>
          </a:prstGeom>
          <a:ln>
            <a:noFill/>
          </a:ln>
          <a:effectLst>
            <a:softEdge rad="112500"/>
          </a:effectLst>
        </p:spPr>
      </p:pic>
    </p:spTree>
    <p:extLst>
      <p:ext uri="{BB962C8B-B14F-4D97-AF65-F5344CB8AC3E}">
        <p14:creationId xmlns:p14="http://schemas.microsoft.com/office/powerpoint/2010/main" xmlns="" val="3898520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36834" y="1313718"/>
            <a:ext cx="9769042" cy="5237018"/>
          </a:xfrm>
        </p:spPr>
        <p:txBody>
          <a:bodyPr>
            <a:normAutofit/>
          </a:bodyPr>
          <a:lstStyle/>
          <a:p>
            <a:pPr marL="0" indent="0">
              <a:buNone/>
            </a:pPr>
            <a:endParaRPr lang="tr-TR" dirty="0"/>
          </a:p>
          <a:p>
            <a:pPr marL="0" indent="0">
              <a:buNone/>
            </a:pPr>
            <a:r>
              <a:rPr lang="tr-TR" dirty="0" smtClean="0"/>
              <a:t>*Öğretmenlerimizin </a:t>
            </a:r>
            <a:r>
              <a:rPr lang="tr-TR" dirty="0"/>
              <a:t>dersleri monoton bir şekilde anlatması </a:t>
            </a:r>
            <a:r>
              <a:rPr lang="tr-TR" b="1" dirty="0" smtClean="0"/>
              <a:t>-%18</a:t>
            </a:r>
          </a:p>
          <a:p>
            <a:pPr marL="0" indent="0">
              <a:buNone/>
            </a:pPr>
            <a:r>
              <a:rPr lang="tr-TR" dirty="0" smtClean="0"/>
              <a:t>* </a:t>
            </a:r>
            <a:r>
              <a:rPr lang="tr-TR" dirty="0"/>
              <a:t>Matematik, yabancı dil </a:t>
            </a:r>
            <a:r>
              <a:rPr lang="tr-TR" dirty="0" err="1"/>
              <a:t>vb</a:t>
            </a:r>
            <a:r>
              <a:rPr lang="tr-TR" dirty="0"/>
              <a:t> derslerde alıştırma, tekrar yetersizliğinden </a:t>
            </a:r>
            <a:r>
              <a:rPr lang="tr-TR" b="1" dirty="0"/>
              <a:t>-%15 </a:t>
            </a:r>
            <a:endParaRPr lang="tr-TR" b="1" dirty="0" smtClean="0"/>
          </a:p>
          <a:p>
            <a:pPr marL="0" indent="0">
              <a:buNone/>
            </a:pPr>
            <a:r>
              <a:rPr lang="tr-TR" dirty="0" smtClean="0"/>
              <a:t> *Aynı </a:t>
            </a:r>
            <a:r>
              <a:rPr lang="tr-TR" dirty="0"/>
              <a:t>gün ikiden fazla sınav yapılması </a:t>
            </a:r>
            <a:r>
              <a:rPr lang="tr-TR" b="1" dirty="0" smtClean="0"/>
              <a:t>-%13 </a:t>
            </a:r>
          </a:p>
          <a:p>
            <a:pPr marL="0" indent="0">
              <a:buNone/>
            </a:pPr>
            <a:r>
              <a:rPr lang="tr-TR" dirty="0"/>
              <a:t>* Anlayamadığımız konularda öğretmenlere soru sormaktan çekindiğimden </a:t>
            </a:r>
            <a:r>
              <a:rPr lang="tr-TR" b="1" dirty="0"/>
              <a:t>-%11 </a:t>
            </a:r>
            <a:endParaRPr lang="tr-TR" b="1" dirty="0" smtClean="0"/>
          </a:p>
          <a:p>
            <a:pPr marL="0" indent="0">
              <a:buNone/>
            </a:pPr>
            <a:r>
              <a:rPr lang="tr-TR" dirty="0" smtClean="0"/>
              <a:t>* </a:t>
            </a:r>
            <a:r>
              <a:rPr lang="tr-TR" dirty="0"/>
              <a:t>Ders programlarında zor derslerin üst üste gelmesi </a:t>
            </a:r>
            <a:r>
              <a:rPr lang="tr-TR" b="1" dirty="0" smtClean="0"/>
              <a:t>-%10 </a:t>
            </a:r>
          </a:p>
          <a:p>
            <a:pPr marL="0" indent="0">
              <a:buNone/>
            </a:pPr>
            <a:r>
              <a:rPr lang="tr-TR" dirty="0" smtClean="0"/>
              <a:t>*Sınavlarda </a:t>
            </a:r>
            <a:r>
              <a:rPr lang="tr-TR" dirty="0"/>
              <a:t>zor soru sorulduğundan </a:t>
            </a:r>
            <a:r>
              <a:rPr lang="tr-TR" b="1" dirty="0" smtClean="0"/>
              <a:t>-%7</a:t>
            </a:r>
            <a:r>
              <a:rPr lang="tr-TR" dirty="0" smtClean="0"/>
              <a:t> </a:t>
            </a:r>
          </a:p>
          <a:p>
            <a:pPr marL="0" indent="0">
              <a:buNone/>
            </a:pPr>
            <a:r>
              <a:rPr lang="tr-TR" dirty="0" smtClean="0"/>
              <a:t>*Bu </a:t>
            </a:r>
            <a:r>
              <a:rPr lang="tr-TR" dirty="0"/>
              <a:t>okulu sevmediğimden </a:t>
            </a:r>
            <a:r>
              <a:rPr lang="tr-TR" b="1" dirty="0" smtClean="0"/>
              <a:t>-%5.7 </a:t>
            </a:r>
          </a:p>
          <a:p>
            <a:pPr marL="0" indent="0">
              <a:buNone/>
            </a:pPr>
            <a:r>
              <a:rPr lang="tr-TR" dirty="0"/>
              <a:t>*Çalışmalarımın takdir edilmeyişi </a:t>
            </a:r>
            <a:r>
              <a:rPr lang="tr-TR" b="1" dirty="0"/>
              <a:t>-%1.3 </a:t>
            </a:r>
            <a:endParaRPr lang="tr-TR" b="1" dirty="0" smtClean="0"/>
          </a:p>
          <a:p>
            <a:pPr marL="0" indent="0">
              <a:buNone/>
            </a:pPr>
            <a:r>
              <a:rPr lang="tr-TR" dirty="0"/>
              <a:t>*Sınıfımızın çok kalabalık oluşu </a:t>
            </a:r>
            <a:r>
              <a:rPr lang="tr-TR" b="1" dirty="0"/>
              <a:t>-%0.3 </a:t>
            </a:r>
            <a:endParaRPr lang="tr-TR" b="1" dirty="0" smtClean="0"/>
          </a:p>
          <a:p>
            <a:pPr marL="0" indent="0">
              <a:buNone/>
            </a:pPr>
            <a:r>
              <a:rPr lang="tr-TR" dirty="0"/>
              <a:t>* Uzun süre öğretmensiz kaldığımdan – </a:t>
            </a:r>
          </a:p>
          <a:p>
            <a:pPr marL="0" indent="0">
              <a:buNone/>
            </a:pPr>
            <a:endParaRPr lang="tr-TR" b="1" dirty="0"/>
          </a:p>
          <a:p>
            <a:pPr marL="0" indent="0">
              <a:buNone/>
            </a:pPr>
            <a:endParaRPr lang="tr-TR" b="1" dirty="0"/>
          </a:p>
          <a:p>
            <a:pPr marL="0" indent="0">
              <a:buNone/>
            </a:pPr>
            <a:endParaRPr lang="tr-TR" b="1" dirty="0" smtClean="0"/>
          </a:p>
        </p:txBody>
      </p:sp>
      <p:sp>
        <p:nvSpPr>
          <p:cNvPr id="4" name="Dikdörtgen 3"/>
          <p:cNvSpPr/>
          <p:nvPr/>
        </p:nvSpPr>
        <p:spPr>
          <a:xfrm>
            <a:off x="2095084" y="667387"/>
            <a:ext cx="8877715" cy="830997"/>
          </a:xfrm>
          <a:prstGeom prst="rect">
            <a:avLst/>
          </a:prstGeom>
        </p:spPr>
        <p:txBody>
          <a:bodyPr wrap="square">
            <a:spAutoFit/>
          </a:bodyPr>
          <a:lstStyle/>
          <a:p>
            <a:pPr algn="ctr"/>
            <a:r>
              <a:rPr lang="tr-TR" sz="2400" b="1" dirty="0" smtClean="0">
                <a:solidFill>
                  <a:schemeClr val="accent1"/>
                </a:solidFill>
              </a:rPr>
              <a:t>Başarısızlık Nedenleri Anketine Göre</a:t>
            </a:r>
          </a:p>
          <a:p>
            <a:pPr algn="ctr"/>
            <a:r>
              <a:rPr lang="tr-TR" sz="2400" b="1" dirty="0" smtClean="0">
                <a:solidFill>
                  <a:schemeClr val="accent1"/>
                </a:solidFill>
              </a:rPr>
              <a:t>Okul </a:t>
            </a:r>
            <a:r>
              <a:rPr lang="tr-TR" sz="2400" b="1" dirty="0">
                <a:solidFill>
                  <a:schemeClr val="accent1"/>
                </a:solidFill>
              </a:rPr>
              <a:t>ve Öğretmenden </a:t>
            </a:r>
            <a:r>
              <a:rPr lang="tr-TR" sz="2400" b="1" dirty="0" smtClean="0">
                <a:solidFill>
                  <a:schemeClr val="accent1"/>
                </a:solidFill>
              </a:rPr>
              <a:t>Kaynaklanan Nedenler </a:t>
            </a:r>
            <a:endParaRPr lang="tr-TR" sz="2400" b="1" dirty="0">
              <a:solidFill>
                <a:schemeClr val="accent1"/>
              </a:solidFill>
            </a:endParaRPr>
          </a:p>
        </p:txBody>
      </p:sp>
    </p:spTree>
    <p:extLst>
      <p:ext uri="{BB962C8B-B14F-4D97-AF65-F5344CB8AC3E}">
        <p14:creationId xmlns:p14="http://schemas.microsoft.com/office/powerpoint/2010/main" xmlns="" val="763280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Rectangle 7"/>
          <p:cNvSpPr>
            <a:spLocks noChangeArrowheads="1"/>
          </p:cNvSpPr>
          <p:nvPr/>
        </p:nvSpPr>
        <p:spPr bwMode="auto">
          <a:xfrm>
            <a:off x="1252753" y="237228"/>
            <a:ext cx="11081982" cy="769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sz="4000" b="1" dirty="0">
                <a:solidFill>
                  <a:schemeClr val="accent1"/>
                </a:solidFill>
                <a:latin typeface="Berlin Sans FB Demi" panose="020E0802020502020306" pitchFamily="34" charset="0"/>
              </a:rPr>
              <a:t>BA</a:t>
            </a:r>
            <a:r>
              <a:rPr lang="tr-TR" altLang="tr-TR" sz="4400" b="1" dirty="0">
                <a:solidFill>
                  <a:schemeClr val="accent1"/>
                </a:solidFill>
                <a:latin typeface="Berlin Sans FB Demi" panose="020E0802020502020306" pitchFamily="34" charset="0"/>
              </a:rPr>
              <a:t>Ş</a:t>
            </a:r>
            <a:r>
              <a:rPr lang="tr-TR" altLang="tr-TR" sz="4000" b="1" dirty="0">
                <a:solidFill>
                  <a:schemeClr val="accent1"/>
                </a:solidFill>
                <a:latin typeface="Berlin Sans FB Demi" panose="020E0802020502020306" pitchFamily="34" charset="0"/>
              </a:rPr>
              <a:t>ARISIZLIK </a:t>
            </a:r>
            <a:r>
              <a:rPr lang="tr-TR" altLang="tr-TR" sz="4000" b="1" dirty="0" smtClean="0">
                <a:solidFill>
                  <a:schemeClr val="accent1"/>
                </a:solidFill>
                <a:latin typeface="Berlin Sans FB Demi" panose="020E0802020502020306" pitchFamily="34" charset="0"/>
              </a:rPr>
              <a:t>NEDENLERİ NELERDİR</a:t>
            </a:r>
            <a:r>
              <a:rPr lang="tr-TR" altLang="tr-TR" sz="4000" b="1" dirty="0">
                <a:solidFill>
                  <a:schemeClr val="accent1"/>
                </a:solidFill>
                <a:latin typeface="Berlin Sans FB Demi" panose="020E0802020502020306" pitchFamily="34" charset="0"/>
              </a:rPr>
              <a:t>?</a:t>
            </a:r>
          </a:p>
        </p:txBody>
      </p:sp>
      <p:sp>
        <p:nvSpPr>
          <p:cNvPr id="16393" name="AutoShape 9" descr="2Q=="/>
          <p:cNvSpPr>
            <a:spLocks noChangeAspect="1" noChangeArrowheads="1"/>
          </p:cNvSpPr>
          <p:nvPr/>
        </p:nvSpPr>
        <p:spPr bwMode="auto">
          <a:xfrm>
            <a:off x="1679575" y="46039"/>
            <a:ext cx="1562100" cy="1038225"/>
          </a:xfrm>
          <a:prstGeom prst="rect">
            <a:avLst/>
          </a:prstGeom>
          <a:noFill/>
          <a:extLst>
            <a:ext uri="{909E8E84-426E-40DD-AFC4-6F175D3DCCD1}">
              <a14:hiddenFill xmlns:a14="http://schemas.microsoft.com/office/drawing/2010/main" xmlns="">
                <a:solidFill>
                  <a:srgbClr val="FFFFFF"/>
                </a:solidFill>
              </a14:hiddenFill>
            </a:ext>
          </a:extLst>
        </p:spPr>
        <p:txBody>
          <a:bodyPr/>
          <a:lstStyle/>
          <a:p>
            <a:endParaRPr lang="tr-TR"/>
          </a:p>
        </p:txBody>
      </p:sp>
      <p:sp>
        <p:nvSpPr>
          <p:cNvPr id="16397" name="AutoShape 13" descr="9k="/>
          <p:cNvSpPr>
            <a:spLocks noChangeAspect="1" noChangeArrowheads="1"/>
          </p:cNvSpPr>
          <p:nvPr/>
        </p:nvSpPr>
        <p:spPr bwMode="auto">
          <a:xfrm>
            <a:off x="5172075" y="2814639"/>
            <a:ext cx="1847850" cy="1228725"/>
          </a:xfrm>
          <a:prstGeom prst="rect">
            <a:avLst/>
          </a:prstGeom>
          <a:noFill/>
          <a:extLst>
            <a:ext uri="{909E8E84-426E-40DD-AFC4-6F175D3DCCD1}">
              <a14:hiddenFill xmlns:a14="http://schemas.microsoft.com/office/drawing/2010/main" xmlns="">
                <a:solidFill>
                  <a:srgbClr val="FFFFFF"/>
                </a:solidFill>
              </a14:hiddenFill>
            </a:ext>
          </a:extLst>
        </p:spPr>
        <p:txBody>
          <a:bodyPr/>
          <a:lstStyle/>
          <a:p>
            <a:endParaRPr lang="tr-TR"/>
          </a:p>
        </p:txBody>
      </p:sp>
      <p:sp>
        <p:nvSpPr>
          <p:cNvPr id="16399" name="AutoShape 15" descr="9k="/>
          <p:cNvSpPr>
            <a:spLocks noChangeAspect="1" noChangeArrowheads="1"/>
          </p:cNvSpPr>
          <p:nvPr/>
        </p:nvSpPr>
        <p:spPr bwMode="auto">
          <a:xfrm>
            <a:off x="1679575" y="46039"/>
            <a:ext cx="1847850" cy="1228725"/>
          </a:xfrm>
          <a:prstGeom prst="rect">
            <a:avLst/>
          </a:prstGeom>
          <a:noFill/>
          <a:extLst>
            <a:ext uri="{909E8E84-426E-40DD-AFC4-6F175D3DCCD1}">
              <a14:hiddenFill xmlns:a14="http://schemas.microsoft.com/office/drawing/2010/main" xmlns="">
                <a:solidFill>
                  <a:srgbClr val="FFFFFF"/>
                </a:solidFill>
              </a14:hiddenFill>
            </a:ext>
          </a:extLst>
        </p:spPr>
        <p:txBody>
          <a:bodyPr/>
          <a:lstStyle/>
          <a:p>
            <a:endParaRPr lang="tr-TR"/>
          </a:p>
        </p:txBody>
      </p:sp>
      <p:sp>
        <p:nvSpPr>
          <p:cNvPr id="2" name="Dikdörtgen 1"/>
          <p:cNvSpPr/>
          <p:nvPr/>
        </p:nvSpPr>
        <p:spPr>
          <a:xfrm>
            <a:off x="1252753" y="841821"/>
            <a:ext cx="10809026" cy="5678478"/>
          </a:xfrm>
          <a:prstGeom prst="rect">
            <a:avLst/>
          </a:prstGeom>
        </p:spPr>
        <p:txBody>
          <a:bodyPr wrap="square">
            <a:spAutoFit/>
          </a:bodyPr>
          <a:lstStyle/>
          <a:p>
            <a:pPr>
              <a:lnSpc>
                <a:spcPct val="150000"/>
              </a:lnSpc>
            </a:pPr>
            <a:r>
              <a:rPr lang="tr-TR" sz="1600" dirty="0">
                <a:solidFill>
                  <a:srgbClr val="000000"/>
                </a:solidFill>
                <a:ea typeface="Calibri" panose="020F0502020204030204" pitchFamily="34" charset="0"/>
                <a:cs typeface="Times New Roman" panose="02020603050405020304" pitchFamily="18" charset="0"/>
              </a:rPr>
              <a:t>1. Başarısız öğrencilerin bir kısmının parçalanmış, ilgisiz, ekonomik sosyal ve kültürel sıkıntılar çeken aile bireyleri olmaları, </a:t>
            </a:r>
            <a:br>
              <a:rPr lang="tr-TR" sz="1600" dirty="0">
                <a:solidFill>
                  <a:srgbClr val="000000"/>
                </a:solidFill>
                <a:ea typeface="Calibri" panose="020F0502020204030204" pitchFamily="34" charset="0"/>
                <a:cs typeface="Times New Roman" panose="02020603050405020304" pitchFamily="18" charset="0"/>
              </a:rPr>
            </a:br>
            <a:r>
              <a:rPr lang="tr-TR" sz="1600" dirty="0">
                <a:solidFill>
                  <a:srgbClr val="000000"/>
                </a:solidFill>
                <a:ea typeface="Calibri" panose="020F0502020204030204" pitchFamily="34" charset="0"/>
                <a:cs typeface="Times New Roman" panose="02020603050405020304" pitchFamily="18" charset="0"/>
              </a:rPr>
              <a:t>2. Öğrencilerin yaşadıkları ortamların onların fiziksel ve ruhsal gelişimlerine uygun ortamlar olmaması, </a:t>
            </a:r>
            <a:br>
              <a:rPr lang="tr-TR" sz="1600" dirty="0">
                <a:solidFill>
                  <a:srgbClr val="000000"/>
                </a:solidFill>
                <a:ea typeface="Calibri" panose="020F0502020204030204" pitchFamily="34" charset="0"/>
                <a:cs typeface="Times New Roman" panose="02020603050405020304" pitchFamily="18" charset="0"/>
              </a:rPr>
            </a:br>
            <a:r>
              <a:rPr lang="tr-TR" sz="1600" dirty="0">
                <a:solidFill>
                  <a:srgbClr val="000000"/>
                </a:solidFill>
                <a:ea typeface="Calibri" panose="020F0502020204030204" pitchFamily="34" charset="0"/>
                <a:cs typeface="Times New Roman" panose="02020603050405020304" pitchFamily="18" charset="0"/>
              </a:rPr>
              <a:t>3. Öğrencilerin olumsuz ve eksik davranışlarından dolayı aldıkları yaptırımların caydırıcı özelliğe sahip olmamaları, </a:t>
            </a:r>
            <a:br>
              <a:rPr lang="tr-TR" sz="1600" dirty="0">
                <a:solidFill>
                  <a:srgbClr val="000000"/>
                </a:solidFill>
                <a:ea typeface="Calibri" panose="020F0502020204030204" pitchFamily="34" charset="0"/>
                <a:cs typeface="Times New Roman" panose="02020603050405020304" pitchFamily="18" charset="0"/>
              </a:rPr>
            </a:br>
            <a:r>
              <a:rPr lang="tr-TR" sz="1600" dirty="0">
                <a:solidFill>
                  <a:srgbClr val="000000"/>
                </a:solidFill>
                <a:ea typeface="Calibri" panose="020F0502020204030204" pitchFamily="34" charset="0"/>
                <a:cs typeface="Times New Roman" panose="02020603050405020304" pitchFamily="18" charset="0"/>
              </a:rPr>
              <a:t>4. Öğrencilerin gelişim çağı özelliklerinin ebeveynler tarafından doğru tavırla karşılanmaması, aşırı duyarlık veya umursamazlıkla karşılanması, </a:t>
            </a:r>
            <a:br>
              <a:rPr lang="tr-TR" sz="1600" dirty="0">
                <a:solidFill>
                  <a:srgbClr val="000000"/>
                </a:solidFill>
                <a:ea typeface="Calibri" panose="020F0502020204030204" pitchFamily="34" charset="0"/>
                <a:cs typeface="Times New Roman" panose="02020603050405020304" pitchFamily="18" charset="0"/>
              </a:rPr>
            </a:br>
            <a:r>
              <a:rPr lang="tr-TR" sz="1600" dirty="0">
                <a:solidFill>
                  <a:srgbClr val="000000"/>
                </a:solidFill>
                <a:ea typeface="Calibri" panose="020F0502020204030204" pitchFamily="34" charset="0"/>
                <a:cs typeface="Times New Roman" panose="02020603050405020304" pitchFamily="18" charset="0"/>
              </a:rPr>
              <a:t>5. Öğrencilerin akademik çalışmalarının ev ortamında takip edilmemesi ve desteklenmemesi, </a:t>
            </a:r>
            <a:br>
              <a:rPr lang="tr-TR" sz="1600" dirty="0">
                <a:solidFill>
                  <a:srgbClr val="000000"/>
                </a:solidFill>
                <a:ea typeface="Calibri" panose="020F0502020204030204" pitchFamily="34" charset="0"/>
                <a:cs typeface="Times New Roman" panose="02020603050405020304" pitchFamily="18" charset="0"/>
              </a:rPr>
            </a:br>
            <a:r>
              <a:rPr lang="tr-TR" sz="1600" dirty="0">
                <a:solidFill>
                  <a:srgbClr val="000000"/>
                </a:solidFill>
                <a:ea typeface="Calibri" panose="020F0502020204030204" pitchFamily="34" charset="0"/>
                <a:cs typeface="Times New Roman" panose="02020603050405020304" pitchFamily="18" charset="0"/>
              </a:rPr>
              <a:t>6. Öğrencilerin okul dışında internet ve televizyon kullanımında bilinçli olmaması ve ailelerin bu konuda yeterince kısıtlama getirememesi, </a:t>
            </a:r>
            <a:br>
              <a:rPr lang="tr-TR" sz="1600" dirty="0">
                <a:solidFill>
                  <a:srgbClr val="000000"/>
                </a:solidFill>
                <a:ea typeface="Calibri" panose="020F0502020204030204" pitchFamily="34" charset="0"/>
                <a:cs typeface="Times New Roman" panose="02020603050405020304" pitchFamily="18" charset="0"/>
              </a:rPr>
            </a:br>
            <a:r>
              <a:rPr lang="tr-TR" sz="1600" dirty="0">
                <a:solidFill>
                  <a:srgbClr val="000000"/>
                </a:solidFill>
                <a:ea typeface="Calibri" panose="020F0502020204030204" pitchFamily="34" charset="0"/>
                <a:cs typeface="Times New Roman" panose="02020603050405020304" pitchFamily="18" charset="0"/>
              </a:rPr>
              <a:t>7. Özellikle II. Kademe öğrencilerinde ailelerin, çocuklarının büyüdüğünü düşünerek oyun, okul ve sosyal çalışmalarını yeterince takip etmemesi, </a:t>
            </a:r>
            <a:br>
              <a:rPr lang="tr-TR" sz="1600" dirty="0">
                <a:solidFill>
                  <a:srgbClr val="000000"/>
                </a:solidFill>
                <a:ea typeface="Calibri" panose="020F0502020204030204" pitchFamily="34" charset="0"/>
                <a:cs typeface="Times New Roman" panose="02020603050405020304" pitchFamily="18" charset="0"/>
              </a:rPr>
            </a:br>
            <a:r>
              <a:rPr lang="tr-TR" sz="1600" b="1" dirty="0"/>
              <a:t>8</a:t>
            </a:r>
            <a:r>
              <a:rPr lang="tr-TR" sz="1600" b="1" dirty="0" smtClean="0"/>
              <a:t>. </a:t>
            </a:r>
            <a:r>
              <a:rPr lang="tr-TR" sz="1600" b="1" dirty="0"/>
              <a:t>Bir kısım velilerin her şeyi okul ve öğretmenden bekliyor olmaları, </a:t>
            </a:r>
            <a:r>
              <a:rPr lang="tr-TR" sz="1600" dirty="0">
                <a:solidFill>
                  <a:srgbClr val="000000"/>
                </a:solidFill>
                <a:ea typeface="Calibri" panose="020F0502020204030204" pitchFamily="34" charset="0"/>
                <a:cs typeface="Times New Roman" panose="02020603050405020304" pitchFamily="18" charset="0"/>
              </a:rPr>
              <a:t/>
            </a:r>
            <a:br>
              <a:rPr lang="tr-TR" sz="1600" dirty="0">
                <a:solidFill>
                  <a:srgbClr val="000000"/>
                </a:solidFill>
                <a:ea typeface="Calibri" panose="020F0502020204030204" pitchFamily="34" charset="0"/>
                <a:cs typeface="Times New Roman" panose="02020603050405020304" pitchFamily="18" charset="0"/>
              </a:rPr>
            </a:br>
            <a:r>
              <a:rPr lang="tr-TR" sz="1600" dirty="0">
                <a:solidFill>
                  <a:srgbClr val="000000"/>
                </a:solidFill>
                <a:ea typeface="Calibri" panose="020F0502020204030204" pitchFamily="34" charset="0"/>
                <a:cs typeface="Times New Roman" panose="02020603050405020304" pitchFamily="18" charset="0"/>
              </a:rPr>
              <a:t>9. Sürekli öğretmen değişikliklerinin öğrenci üzerindeki olumsuz etkileri, </a:t>
            </a:r>
            <a:br>
              <a:rPr lang="tr-TR" sz="1600" dirty="0">
                <a:solidFill>
                  <a:srgbClr val="000000"/>
                </a:solidFill>
                <a:ea typeface="Calibri" panose="020F0502020204030204" pitchFamily="34" charset="0"/>
                <a:cs typeface="Times New Roman" panose="02020603050405020304" pitchFamily="18" charset="0"/>
              </a:rPr>
            </a:br>
            <a:r>
              <a:rPr lang="tr-TR" sz="1600" b="1" dirty="0">
                <a:solidFill>
                  <a:srgbClr val="000000"/>
                </a:solidFill>
                <a:ea typeface="Calibri" panose="020F0502020204030204" pitchFamily="34" charset="0"/>
                <a:cs typeface="Times New Roman" panose="02020603050405020304" pitchFamily="18" charset="0"/>
              </a:rPr>
              <a:t>10. Öğrencilerde gelecek ve başarıya dair hedeflerin olmaması,</a:t>
            </a:r>
            <a:r>
              <a:rPr lang="tr-TR" dirty="0">
                <a:solidFill>
                  <a:srgbClr val="000000"/>
                </a:solidFill>
                <a:latin typeface="Verdana" panose="020B0604030504040204" pitchFamily="34" charset="0"/>
                <a:ea typeface="Calibri" panose="020F0502020204030204" pitchFamily="34" charset="0"/>
                <a:cs typeface="Times New Roman" panose="02020603050405020304" pitchFamily="18" charset="0"/>
              </a:rPr>
              <a:t> </a:t>
            </a:r>
            <a:endParaRPr lang="tr-TR" dirty="0"/>
          </a:p>
        </p:txBody>
      </p:sp>
    </p:spTree>
    <p:extLst>
      <p:ext uri="{BB962C8B-B14F-4D97-AF65-F5344CB8AC3E}">
        <p14:creationId xmlns:p14="http://schemas.microsoft.com/office/powerpoint/2010/main" xmlns="" val="80839258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p:nvPr>
        </p:nvSpPr>
        <p:spPr>
          <a:xfrm>
            <a:off x="1029649" y="696036"/>
            <a:ext cx="11285181" cy="6660108"/>
          </a:xfrm>
        </p:spPr>
        <p:txBody>
          <a:bodyPr>
            <a:noAutofit/>
          </a:bodyPr>
          <a:lstStyle/>
          <a:p>
            <a:pPr marL="0" indent="0">
              <a:buNone/>
            </a:pPr>
            <a:r>
              <a:rPr lang="tr-TR" dirty="0" smtClean="0"/>
              <a:t>11.</a:t>
            </a:r>
            <a:r>
              <a:rPr lang="tr-TR" dirty="0"/>
              <a:t> </a:t>
            </a:r>
            <a:r>
              <a:rPr lang="tr-TR" dirty="0" smtClean="0"/>
              <a:t> </a:t>
            </a:r>
            <a:r>
              <a:rPr lang="tr-TR" dirty="0"/>
              <a:t>Teknolojik gelişmelerin ve yeni öğretim yöntem-tekniklerinin her öğretmen tarafından yeterince kullanılamaması, </a:t>
            </a:r>
            <a:br>
              <a:rPr lang="tr-TR" dirty="0"/>
            </a:br>
            <a:r>
              <a:rPr lang="tr-TR" dirty="0"/>
              <a:t/>
            </a:r>
            <a:br>
              <a:rPr lang="tr-TR" dirty="0"/>
            </a:br>
            <a:r>
              <a:rPr lang="tr-TR" dirty="0"/>
              <a:t>12. Öğrencilerin ders çalışma metotlarını yeterince bilmemesi, </a:t>
            </a:r>
            <a:br>
              <a:rPr lang="tr-TR" dirty="0"/>
            </a:br>
            <a:r>
              <a:rPr lang="tr-TR" dirty="0"/>
              <a:t/>
            </a:r>
            <a:br>
              <a:rPr lang="tr-TR" dirty="0"/>
            </a:br>
            <a:r>
              <a:rPr lang="tr-TR" b="1" dirty="0"/>
              <a:t>13. Öğrencilerin karşılaştıkları problemlerle başa çıkabilme becerilerinin yetersiz oluşu, </a:t>
            </a:r>
            <a:br>
              <a:rPr lang="tr-TR" b="1" dirty="0"/>
            </a:br>
            <a:r>
              <a:rPr lang="tr-TR" dirty="0"/>
              <a:t/>
            </a:r>
            <a:br>
              <a:rPr lang="tr-TR" dirty="0"/>
            </a:br>
            <a:r>
              <a:rPr lang="tr-TR" dirty="0"/>
              <a:t>14. Düzenli ve planlı çalışma alışkanlığının öğrencilere yeteri oranda kazandırılamamış olması, </a:t>
            </a:r>
            <a:br>
              <a:rPr lang="tr-TR" dirty="0"/>
            </a:br>
            <a:r>
              <a:rPr lang="tr-TR" dirty="0"/>
              <a:t/>
            </a:r>
            <a:br>
              <a:rPr lang="tr-TR" dirty="0"/>
            </a:br>
            <a:r>
              <a:rPr lang="tr-TR" dirty="0"/>
              <a:t>15. Öğrencilerde beslenme ve uyku bozuklukları, </a:t>
            </a:r>
            <a:br>
              <a:rPr lang="tr-TR" dirty="0"/>
            </a:br>
            <a:r>
              <a:rPr lang="tr-TR" dirty="0"/>
              <a:t/>
            </a:r>
            <a:br>
              <a:rPr lang="tr-TR" dirty="0"/>
            </a:br>
            <a:r>
              <a:rPr lang="tr-TR" dirty="0"/>
              <a:t>16. Öğrencilerden bir kısmının başarının kendileri için değil aileleri için önemli olduğunu düşünmeleri, bu nedenle aileden sürekli ödül beklemeleri, </a:t>
            </a:r>
            <a:br>
              <a:rPr lang="tr-TR" dirty="0"/>
            </a:br>
            <a:r>
              <a:rPr lang="tr-TR" dirty="0"/>
              <a:t/>
            </a:r>
            <a:br>
              <a:rPr lang="tr-TR" dirty="0"/>
            </a:br>
            <a:r>
              <a:rPr lang="tr-TR" dirty="0"/>
              <a:t>17. Ailedeki iletişim sorunlarının çocuğun davranışlarını olumsuz etkilemesi, </a:t>
            </a:r>
            <a:br>
              <a:rPr lang="tr-TR" dirty="0"/>
            </a:br>
            <a:r>
              <a:rPr lang="tr-TR" dirty="0"/>
              <a:t/>
            </a:r>
            <a:br>
              <a:rPr lang="tr-TR" dirty="0"/>
            </a:br>
            <a:r>
              <a:rPr lang="tr-TR" dirty="0"/>
              <a:t>18. Velinin öğrenciye iyi model olamaması, çevrede ve ailede yüksek öğrenim görmüş birey sayısının azlığından kendilerine model olarak farklı kişileri seçmesi, </a:t>
            </a:r>
            <a:br>
              <a:rPr lang="tr-TR" dirty="0"/>
            </a:br>
            <a:r>
              <a:rPr lang="tr-TR" dirty="0"/>
              <a:t/>
            </a:r>
            <a:br>
              <a:rPr lang="tr-TR" dirty="0"/>
            </a:br>
            <a:r>
              <a:rPr lang="tr-TR" dirty="0"/>
              <a:t/>
            </a:r>
            <a:br>
              <a:rPr lang="tr-TR" dirty="0"/>
            </a:br>
            <a:endParaRPr lang="tr-TR" dirty="0"/>
          </a:p>
        </p:txBody>
      </p:sp>
    </p:spTree>
    <p:extLst>
      <p:ext uri="{BB962C8B-B14F-4D97-AF65-F5344CB8AC3E}">
        <p14:creationId xmlns:p14="http://schemas.microsoft.com/office/powerpoint/2010/main" xmlns="" val="12621188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WordArt 2"/>
          <p:cNvSpPr>
            <a:spLocks noChangeArrowheads="1" noChangeShapeType="1" noTextEdit="1"/>
          </p:cNvSpPr>
          <p:nvPr/>
        </p:nvSpPr>
        <p:spPr bwMode="auto">
          <a:xfrm>
            <a:off x="2710657" y="394871"/>
            <a:ext cx="5761037" cy="503237"/>
          </a:xfrm>
          <a:prstGeom prst="rect">
            <a:avLst/>
          </a:prstGeom>
        </p:spPr>
        <p:txBody>
          <a:bodyPr wrap="none" fromWordArt="1">
            <a:prstTxWarp prst="textPlain">
              <a:avLst>
                <a:gd name="adj" fmla="val 50000"/>
              </a:avLst>
            </a:prstTxWarp>
          </a:bodyPr>
          <a:lstStyle/>
          <a:p>
            <a:pPr algn="ctr"/>
            <a:r>
              <a:rPr lang="tr-TR" sz="2800" kern="10" dirty="0">
                <a:ln w="19050">
                  <a:solidFill>
                    <a:srgbClr val="000080"/>
                  </a:solidFill>
                  <a:round/>
                  <a:headEnd/>
                  <a:tailEnd/>
                </a:ln>
                <a:solidFill>
                  <a:schemeClr val="accent1"/>
                </a:solidFill>
                <a:effectLst>
                  <a:outerShdw dist="35921" dir="2700000" algn="ctr" rotWithShape="0">
                    <a:srgbClr val="990000"/>
                  </a:outerShdw>
                </a:effectLst>
                <a:latin typeface="Impact" panose="020B0806030902050204" pitchFamily="34" charset="0"/>
              </a:rPr>
              <a:t>BAŞARILI OLMALARI İÇİN:</a:t>
            </a:r>
          </a:p>
        </p:txBody>
      </p:sp>
      <p:sp>
        <p:nvSpPr>
          <p:cNvPr id="246787" name="Rectangle 3"/>
          <p:cNvSpPr>
            <a:spLocks noChangeArrowheads="1"/>
          </p:cNvSpPr>
          <p:nvPr/>
        </p:nvSpPr>
        <p:spPr bwMode="auto">
          <a:xfrm>
            <a:off x="2424114" y="1125538"/>
            <a:ext cx="5957887" cy="56323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i="1" dirty="0">
                <a:solidFill>
                  <a:srgbClr val="000000"/>
                </a:solidFill>
                <a:latin typeface="Verdana" panose="020B0604030504040204" pitchFamily="34" charset="0"/>
              </a:rPr>
              <a:t>Duyarlı Olun</a:t>
            </a:r>
          </a:p>
          <a:p>
            <a:endParaRPr lang="tr-TR" altLang="tr-TR" b="1" i="1" dirty="0">
              <a:solidFill>
                <a:srgbClr val="000000"/>
              </a:solidFill>
              <a:latin typeface="Verdana" panose="020B0604030504040204" pitchFamily="34" charset="0"/>
            </a:endParaRPr>
          </a:p>
          <a:p>
            <a:r>
              <a:rPr lang="tr-TR" altLang="tr-TR" b="1" i="1" dirty="0">
                <a:solidFill>
                  <a:srgbClr val="000000"/>
                </a:solidFill>
                <a:latin typeface="Verdana" panose="020B0604030504040204" pitchFamily="34" charset="0"/>
              </a:rPr>
              <a:t>Çaba Gösterin</a:t>
            </a:r>
          </a:p>
          <a:p>
            <a:endParaRPr lang="tr-TR" altLang="tr-TR" b="1" i="1" dirty="0">
              <a:solidFill>
                <a:srgbClr val="000000"/>
              </a:solidFill>
              <a:latin typeface="Verdana" panose="020B0604030504040204" pitchFamily="34" charset="0"/>
            </a:endParaRPr>
          </a:p>
          <a:p>
            <a:r>
              <a:rPr lang="tr-TR" altLang="tr-TR" b="1" i="1" dirty="0">
                <a:solidFill>
                  <a:srgbClr val="000000"/>
                </a:solidFill>
                <a:latin typeface="Verdana" panose="020B0604030504040204" pitchFamily="34" charset="0"/>
              </a:rPr>
              <a:t>Lütfen</a:t>
            </a:r>
          </a:p>
          <a:p>
            <a:r>
              <a:rPr lang="tr-TR" altLang="tr-TR" b="1" i="1" dirty="0">
                <a:solidFill>
                  <a:srgbClr val="000000"/>
                </a:solidFill>
                <a:latin typeface="Verdana" panose="020B0604030504040204" pitchFamily="34" charset="0"/>
              </a:rPr>
              <a:t>Fırsat Verin</a:t>
            </a:r>
          </a:p>
          <a:p>
            <a:endParaRPr lang="tr-TR" altLang="tr-TR" b="1" i="1" dirty="0">
              <a:solidFill>
                <a:srgbClr val="000000"/>
              </a:solidFill>
              <a:latin typeface="Verdana" panose="020B0604030504040204" pitchFamily="34" charset="0"/>
            </a:endParaRPr>
          </a:p>
          <a:p>
            <a:r>
              <a:rPr lang="tr-TR" altLang="tr-TR" b="1" i="1" dirty="0">
                <a:solidFill>
                  <a:srgbClr val="000000"/>
                </a:solidFill>
                <a:latin typeface="Verdana" panose="020B0604030504040204" pitchFamily="34" charset="0"/>
              </a:rPr>
              <a:t>Saygı Gösterin</a:t>
            </a:r>
          </a:p>
          <a:p>
            <a:endParaRPr lang="tr-TR" altLang="tr-TR" b="1" i="1" dirty="0">
              <a:solidFill>
                <a:srgbClr val="000000"/>
              </a:solidFill>
              <a:latin typeface="Verdana" panose="020B0604030504040204" pitchFamily="34" charset="0"/>
            </a:endParaRPr>
          </a:p>
          <a:p>
            <a:r>
              <a:rPr lang="tr-TR" altLang="tr-TR" b="1" i="1" dirty="0">
                <a:solidFill>
                  <a:srgbClr val="000000"/>
                </a:solidFill>
                <a:latin typeface="Verdana" panose="020B0604030504040204" pitchFamily="34" charset="0"/>
              </a:rPr>
              <a:t>Zaman Ayırın</a:t>
            </a:r>
          </a:p>
          <a:p>
            <a:endParaRPr lang="tr-TR" altLang="tr-TR" b="1" i="1" dirty="0">
              <a:solidFill>
                <a:srgbClr val="000000"/>
              </a:solidFill>
              <a:latin typeface="Verdana" panose="020B0604030504040204" pitchFamily="34" charset="0"/>
            </a:endParaRPr>
          </a:p>
          <a:p>
            <a:r>
              <a:rPr lang="tr-TR" altLang="tr-TR" b="1" i="1" dirty="0">
                <a:solidFill>
                  <a:srgbClr val="000000"/>
                </a:solidFill>
                <a:latin typeface="Verdana" panose="020B0604030504040204" pitchFamily="34" charset="0"/>
              </a:rPr>
              <a:t>İlgi Gösterin</a:t>
            </a:r>
          </a:p>
          <a:p>
            <a:endParaRPr lang="tr-TR" altLang="tr-TR" b="1" i="1" dirty="0">
              <a:solidFill>
                <a:srgbClr val="000000"/>
              </a:solidFill>
              <a:latin typeface="Verdana" panose="020B0604030504040204" pitchFamily="34" charset="0"/>
            </a:endParaRPr>
          </a:p>
          <a:p>
            <a:r>
              <a:rPr lang="tr-TR" altLang="tr-TR" b="1" i="1" dirty="0">
                <a:solidFill>
                  <a:srgbClr val="000000"/>
                </a:solidFill>
                <a:latin typeface="Verdana" panose="020B0604030504040204" pitchFamily="34" charset="0"/>
              </a:rPr>
              <a:t>Takdir Edin</a:t>
            </a:r>
          </a:p>
          <a:p>
            <a:endParaRPr lang="tr-TR" altLang="tr-TR" b="1" i="1" dirty="0">
              <a:solidFill>
                <a:srgbClr val="000000"/>
              </a:solidFill>
              <a:latin typeface="Verdana" panose="020B0604030504040204" pitchFamily="34" charset="0"/>
            </a:endParaRPr>
          </a:p>
          <a:p>
            <a:r>
              <a:rPr lang="tr-TR" altLang="tr-TR" b="1" i="1" dirty="0" err="1">
                <a:solidFill>
                  <a:srgbClr val="000000"/>
                </a:solidFill>
                <a:latin typeface="Verdana" panose="020B0604030504040204" pitchFamily="34" charset="0"/>
              </a:rPr>
              <a:t>Farkedin</a:t>
            </a:r>
            <a:endParaRPr lang="tr-TR" altLang="tr-TR" b="1" i="1" dirty="0">
              <a:solidFill>
                <a:srgbClr val="000000"/>
              </a:solidFill>
              <a:latin typeface="Verdana" panose="020B0604030504040204" pitchFamily="34" charset="0"/>
            </a:endParaRPr>
          </a:p>
          <a:p>
            <a:endParaRPr lang="tr-TR" altLang="tr-TR" b="1" i="1" dirty="0">
              <a:solidFill>
                <a:srgbClr val="000000"/>
              </a:solidFill>
              <a:latin typeface="Verdana" panose="020B0604030504040204" pitchFamily="34" charset="0"/>
            </a:endParaRPr>
          </a:p>
          <a:p>
            <a:r>
              <a:rPr lang="tr-TR" altLang="tr-TR" b="1" i="1" dirty="0" smtClean="0">
                <a:solidFill>
                  <a:srgbClr val="000000"/>
                </a:solidFill>
                <a:latin typeface="Verdana" panose="020B0604030504040204" pitchFamily="34" charset="0"/>
              </a:rPr>
              <a:t>Yüreklendirin</a:t>
            </a:r>
          </a:p>
          <a:p>
            <a:endParaRPr lang="tr-TR" altLang="tr-TR" b="1" i="1" dirty="0">
              <a:solidFill>
                <a:srgbClr val="000000"/>
              </a:solidFill>
              <a:latin typeface="Verdana" panose="020B0604030504040204" pitchFamily="34" charset="0"/>
            </a:endParaRPr>
          </a:p>
          <a:p>
            <a:r>
              <a:rPr lang="tr-TR" altLang="tr-TR" b="1" i="1" dirty="0" smtClean="0">
                <a:solidFill>
                  <a:srgbClr val="000000"/>
                </a:solidFill>
                <a:latin typeface="Verdana" panose="020B0604030504040204" pitchFamily="34" charset="0"/>
              </a:rPr>
              <a:t>İnanın</a:t>
            </a:r>
            <a:endParaRPr lang="tr-TR" altLang="tr-TR" b="1" i="1" dirty="0">
              <a:solidFill>
                <a:srgbClr val="000000"/>
              </a:solidFill>
              <a:latin typeface="Verdana" panose="020B0604030504040204" pitchFamily="34" charset="0"/>
            </a:endParaRPr>
          </a:p>
        </p:txBody>
      </p:sp>
      <p:sp>
        <p:nvSpPr>
          <p:cNvPr id="246788" name="Rectangle 4"/>
          <p:cNvSpPr>
            <a:spLocks noChangeArrowheads="1"/>
          </p:cNvSpPr>
          <p:nvPr/>
        </p:nvSpPr>
        <p:spPr bwMode="auto">
          <a:xfrm>
            <a:off x="5591176" y="1125539"/>
            <a:ext cx="3621063" cy="56938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sz="1400" b="1" dirty="0">
                <a:solidFill>
                  <a:srgbClr val="000000"/>
                </a:solidFill>
                <a:latin typeface="Verdana" panose="020B0604030504040204" pitchFamily="34" charset="0"/>
              </a:rPr>
              <a:t>İhtiyaçlarıma. isteklerime ve korkularıma</a:t>
            </a:r>
          </a:p>
          <a:p>
            <a:endParaRPr lang="tr-TR" altLang="tr-TR" sz="1400" b="1" dirty="0">
              <a:solidFill>
                <a:srgbClr val="000000"/>
              </a:solidFill>
              <a:latin typeface="Verdana" panose="020B0604030504040204" pitchFamily="34" charset="0"/>
            </a:endParaRPr>
          </a:p>
          <a:p>
            <a:r>
              <a:rPr lang="tr-TR" altLang="tr-TR" sz="1400" b="1" dirty="0" smtClean="0">
                <a:solidFill>
                  <a:srgbClr val="000000"/>
                </a:solidFill>
                <a:latin typeface="Verdana" panose="020B0604030504040204" pitchFamily="34" charset="0"/>
              </a:rPr>
              <a:t>Benim </a:t>
            </a:r>
            <a:r>
              <a:rPr lang="tr-TR" altLang="tr-TR" sz="1400" b="1" dirty="0">
                <a:solidFill>
                  <a:srgbClr val="000000"/>
                </a:solidFill>
                <a:latin typeface="Verdana" panose="020B0604030504040204" pitchFamily="34" charset="0"/>
              </a:rPr>
              <a:t>farkıma varmak ve beni takdir etmek için</a:t>
            </a:r>
          </a:p>
          <a:p>
            <a:endParaRPr lang="tr-TR" altLang="tr-TR" sz="1400" b="1" dirty="0">
              <a:solidFill>
                <a:srgbClr val="000000"/>
              </a:solidFill>
              <a:latin typeface="Verdana" panose="020B0604030504040204" pitchFamily="34" charset="0"/>
            </a:endParaRPr>
          </a:p>
          <a:p>
            <a:r>
              <a:rPr lang="tr-TR" altLang="tr-TR" sz="1400" b="1" dirty="0" smtClean="0">
                <a:solidFill>
                  <a:srgbClr val="000000"/>
                </a:solidFill>
                <a:latin typeface="Verdana" panose="020B0604030504040204" pitchFamily="34" charset="0"/>
              </a:rPr>
              <a:t>Bana </a:t>
            </a:r>
            <a:r>
              <a:rPr lang="tr-TR" altLang="tr-TR" sz="1400" b="1" dirty="0">
                <a:solidFill>
                  <a:srgbClr val="000000"/>
                </a:solidFill>
                <a:latin typeface="Verdana" panose="020B0604030504040204" pitchFamily="34" charset="0"/>
              </a:rPr>
              <a:t>önemli olduğumu hissettirin</a:t>
            </a:r>
          </a:p>
          <a:p>
            <a:endParaRPr lang="tr-TR" altLang="tr-TR" sz="1400" b="1" dirty="0">
              <a:solidFill>
                <a:srgbClr val="000000"/>
              </a:solidFill>
              <a:latin typeface="Verdana" panose="020B0604030504040204" pitchFamily="34" charset="0"/>
            </a:endParaRPr>
          </a:p>
          <a:p>
            <a:r>
              <a:rPr lang="tr-TR" altLang="tr-TR" sz="1400" b="1" dirty="0">
                <a:solidFill>
                  <a:srgbClr val="000000"/>
                </a:solidFill>
                <a:latin typeface="Verdana" panose="020B0604030504040204" pitchFamily="34" charset="0"/>
              </a:rPr>
              <a:t>Başarmam için bana şans tanıyın</a:t>
            </a:r>
          </a:p>
          <a:p>
            <a:endParaRPr lang="tr-TR" altLang="tr-TR" sz="1400" b="1" dirty="0">
              <a:solidFill>
                <a:srgbClr val="000000"/>
              </a:solidFill>
              <a:latin typeface="Verdana" panose="020B0604030504040204" pitchFamily="34" charset="0"/>
            </a:endParaRPr>
          </a:p>
          <a:p>
            <a:r>
              <a:rPr lang="tr-TR" altLang="tr-TR" sz="1400" b="1" dirty="0">
                <a:solidFill>
                  <a:srgbClr val="000000"/>
                </a:solidFill>
                <a:latin typeface="Verdana" panose="020B0604030504040204" pitchFamily="34" charset="0"/>
              </a:rPr>
              <a:t>İnançlarıma ve Fikirlerime</a:t>
            </a:r>
          </a:p>
          <a:p>
            <a:endParaRPr lang="tr-TR" altLang="tr-TR" sz="1400" b="1" dirty="0">
              <a:solidFill>
                <a:srgbClr val="000000"/>
              </a:solidFill>
              <a:latin typeface="Verdana" panose="020B0604030504040204" pitchFamily="34" charset="0"/>
            </a:endParaRPr>
          </a:p>
          <a:p>
            <a:r>
              <a:rPr lang="tr-TR" altLang="tr-TR" sz="1400" b="1" dirty="0">
                <a:solidFill>
                  <a:srgbClr val="000000"/>
                </a:solidFill>
                <a:latin typeface="Verdana" panose="020B0604030504040204" pitchFamily="34" charset="0"/>
              </a:rPr>
              <a:t>Zamanınızı benimle paylaşın</a:t>
            </a:r>
          </a:p>
          <a:p>
            <a:endParaRPr lang="tr-TR" altLang="tr-TR" sz="1400" b="1" dirty="0">
              <a:solidFill>
                <a:srgbClr val="000000"/>
              </a:solidFill>
              <a:latin typeface="Verdana" panose="020B0604030504040204" pitchFamily="34" charset="0"/>
            </a:endParaRPr>
          </a:p>
          <a:p>
            <a:r>
              <a:rPr lang="tr-TR" altLang="tr-TR" sz="1400" b="1" dirty="0">
                <a:solidFill>
                  <a:srgbClr val="000000"/>
                </a:solidFill>
                <a:latin typeface="Verdana" panose="020B0604030504040204" pitchFamily="34" charset="0"/>
              </a:rPr>
              <a:t>Bana ilgi gösterin... Bir gülücükle...</a:t>
            </a:r>
          </a:p>
          <a:p>
            <a:endParaRPr lang="tr-TR" altLang="tr-TR" sz="1400" b="1" dirty="0">
              <a:solidFill>
                <a:srgbClr val="000000"/>
              </a:solidFill>
              <a:latin typeface="Verdana" panose="020B0604030504040204" pitchFamily="34" charset="0"/>
            </a:endParaRPr>
          </a:p>
          <a:p>
            <a:r>
              <a:rPr lang="tr-TR" altLang="tr-TR" sz="1400" b="1" dirty="0">
                <a:solidFill>
                  <a:srgbClr val="000000"/>
                </a:solidFill>
                <a:latin typeface="Verdana" panose="020B0604030504040204" pitchFamily="34" charset="0"/>
              </a:rPr>
              <a:t>Doğru yaptığım şeyler için beni övün</a:t>
            </a:r>
          </a:p>
          <a:p>
            <a:endParaRPr lang="tr-TR" altLang="tr-TR" sz="1400" b="1" dirty="0">
              <a:solidFill>
                <a:srgbClr val="000000"/>
              </a:solidFill>
              <a:latin typeface="Verdana" panose="020B0604030504040204" pitchFamily="34" charset="0"/>
            </a:endParaRPr>
          </a:p>
          <a:p>
            <a:r>
              <a:rPr lang="tr-TR" altLang="tr-TR" sz="1400" b="1" dirty="0">
                <a:solidFill>
                  <a:srgbClr val="000000"/>
                </a:solidFill>
                <a:latin typeface="Verdana" panose="020B0604030504040204" pitchFamily="34" charset="0"/>
              </a:rPr>
              <a:t>Ben özelim... Beni dinleyin...</a:t>
            </a:r>
          </a:p>
          <a:p>
            <a:endParaRPr lang="tr-TR" altLang="tr-TR" sz="1400" b="1" dirty="0">
              <a:solidFill>
                <a:srgbClr val="000000"/>
              </a:solidFill>
              <a:latin typeface="Verdana" panose="020B0604030504040204" pitchFamily="34" charset="0"/>
            </a:endParaRPr>
          </a:p>
          <a:p>
            <a:r>
              <a:rPr lang="tr-TR" altLang="tr-TR" sz="1400" b="1" dirty="0">
                <a:solidFill>
                  <a:srgbClr val="000000"/>
                </a:solidFill>
                <a:latin typeface="Verdana" panose="020B0604030504040204" pitchFamily="34" charset="0"/>
              </a:rPr>
              <a:t>Daha yükseği hedeflemem için beni cesaretlendirin</a:t>
            </a:r>
            <a:r>
              <a:rPr lang="tr-TR" altLang="tr-TR" sz="1400" b="1" dirty="0" smtClean="0">
                <a:solidFill>
                  <a:srgbClr val="000000"/>
                </a:solidFill>
                <a:latin typeface="Verdana" panose="020B0604030504040204" pitchFamily="34" charset="0"/>
              </a:rPr>
              <a:t>...</a:t>
            </a:r>
          </a:p>
          <a:p>
            <a:endParaRPr lang="tr-TR" altLang="tr-TR" sz="1400" b="1" dirty="0">
              <a:solidFill>
                <a:srgbClr val="000000"/>
              </a:solidFill>
              <a:latin typeface="Verdana" panose="020B0604030504040204" pitchFamily="34" charset="0"/>
            </a:endParaRPr>
          </a:p>
          <a:p>
            <a:r>
              <a:rPr lang="tr-TR" altLang="tr-TR" sz="1400" b="1" dirty="0" smtClean="0">
                <a:solidFill>
                  <a:srgbClr val="000000"/>
                </a:solidFill>
                <a:latin typeface="Verdana" panose="020B0604030504040204" pitchFamily="34" charset="0"/>
              </a:rPr>
              <a:t>Bende yapabilirim…</a:t>
            </a:r>
            <a:endParaRPr lang="tr-TR" altLang="tr-TR" sz="1400" b="1" dirty="0">
              <a:solidFill>
                <a:srgbClr val="000000"/>
              </a:solidFill>
              <a:latin typeface="Verdana" panose="020B0604030504040204" pitchFamily="34" charset="0"/>
            </a:endParaRPr>
          </a:p>
        </p:txBody>
      </p:sp>
    </p:spTree>
    <p:extLst>
      <p:ext uri="{BB962C8B-B14F-4D97-AF65-F5344CB8AC3E}">
        <p14:creationId xmlns:p14="http://schemas.microsoft.com/office/powerpoint/2010/main" xmlns="" val="36663923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46786"/>
                                        </p:tgtEl>
                                        <p:attrNameLst>
                                          <p:attrName>style.visibility</p:attrName>
                                        </p:attrNameLst>
                                      </p:cBhvr>
                                      <p:to>
                                        <p:strVal val="visible"/>
                                      </p:to>
                                    </p:set>
                                    <p:anim calcmode="lin" valueType="num">
                                      <p:cBhvr>
                                        <p:cTn id="7" dur="500" fill="hold"/>
                                        <p:tgtEl>
                                          <p:spTgt spid="246786"/>
                                        </p:tgtEl>
                                        <p:attrNameLst>
                                          <p:attrName>ppt_w</p:attrName>
                                        </p:attrNameLst>
                                      </p:cBhvr>
                                      <p:tavLst>
                                        <p:tav tm="0">
                                          <p:val>
                                            <p:fltVal val="0"/>
                                          </p:val>
                                        </p:tav>
                                        <p:tav tm="100000">
                                          <p:val>
                                            <p:strVal val="#ppt_w"/>
                                          </p:val>
                                        </p:tav>
                                      </p:tavLst>
                                    </p:anim>
                                    <p:anim calcmode="lin" valueType="num">
                                      <p:cBhvr>
                                        <p:cTn id="8" dur="500" fill="hold"/>
                                        <p:tgtEl>
                                          <p:spTgt spid="24678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1992313" y="333375"/>
            <a:ext cx="8229600" cy="5792788"/>
          </a:xfrm>
        </p:spPr>
        <p:txBody>
          <a:bodyPr/>
          <a:lstStyle/>
          <a:p>
            <a:pPr algn="ctr">
              <a:buFontTx/>
              <a:buNone/>
            </a:pPr>
            <a:r>
              <a:rPr lang="tr-TR" altLang="tr-TR" dirty="0">
                <a:solidFill>
                  <a:srgbClr val="00B0F0"/>
                </a:solidFill>
              </a:rPr>
              <a:t>     </a:t>
            </a:r>
            <a:r>
              <a:rPr lang="tr-TR" altLang="tr-TR" sz="2800" b="1" dirty="0">
                <a:solidFill>
                  <a:srgbClr val="00B0F0"/>
                </a:solidFill>
                <a:latin typeface="Monotype Corsiva" panose="03010101010201010101" pitchFamily="66" charset="0"/>
              </a:rPr>
              <a:t>Bir insan kendisine cesaret verildiğini hissettiğinde , olanaksız şeylere bile katlanabilir ve inanılmaz güçlükleri yenebilir.</a:t>
            </a:r>
            <a:r>
              <a:rPr lang="tr-TR" altLang="tr-TR" b="1" dirty="0">
                <a:solidFill>
                  <a:srgbClr val="281606"/>
                </a:solidFill>
                <a:latin typeface="Lucida Sans Unicode" panose="020B0602030504020204" pitchFamily="34" charset="0"/>
              </a:rPr>
              <a:t/>
            </a:r>
            <a:br>
              <a:rPr lang="tr-TR" altLang="tr-TR" b="1" dirty="0">
                <a:solidFill>
                  <a:srgbClr val="281606"/>
                </a:solidFill>
                <a:latin typeface="Lucida Sans Unicode" panose="020B0602030504020204" pitchFamily="34" charset="0"/>
              </a:rPr>
            </a:br>
            <a:endParaRPr lang="tr-TR" altLang="tr-TR" dirty="0"/>
          </a:p>
          <a:p>
            <a:pPr>
              <a:buFontTx/>
              <a:buNone/>
            </a:pPr>
            <a:endParaRPr lang="tr-TR" altLang="tr-TR" dirty="0"/>
          </a:p>
          <a:p>
            <a:pPr>
              <a:buFontTx/>
              <a:buNone/>
            </a:pPr>
            <a:r>
              <a:rPr lang="tr-TR" altLang="tr-TR" sz="4000" dirty="0">
                <a:latin typeface="Arial" panose="020B0604020202020204" pitchFamily="34" charset="0"/>
              </a:rPr>
              <a:t>    </a:t>
            </a:r>
          </a:p>
          <a:p>
            <a:pPr>
              <a:buFontTx/>
              <a:buNone/>
            </a:pPr>
            <a:endParaRPr lang="tr-TR" altLang="tr-TR" sz="4000" dirty="0">
              <a:latin typeface="Arial" panose="020B0604020202020204" pitchFamily="34" charset="0"/>
            </a:endParaRPr>
          </a:p>
          <a:p>
            <a:pPr>
              <a:buFontTx/>
              <a:buNone/>
            </a:pPr>
            <a:endParaRPr lang="tr-TR" altLang="tr-TR" sz="4000" dirty="0">
              <a:latin typeface="Arial" panose="020B0604020202020204" pitchFamily="34" charset="0"/>
            </a:endParaRPr>
          </a:p>
        </p:txBody>
      </p:sp>
      <p:pic>
        <p:nvPicPr>
          <p:cNvPr id="2" name="Resim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558932" y="1897071"/>
            <a:ext cx="7096361" cy="4456744"/>
          </a:xfrm>
          <a:prstGeom prst="rect">
            <a:avLst/>
          </a:prstGeom>
          <a:ln>
            <a:noFill/>
          </a:ln>
          <a:effectLst>
            <a:softEdge rad="112500"/>
          </a:effectLst>
        </p:spPr>
      </p:pic>
    </p:spTree>
    <p:extLst>
      <p:ext uri="{BB962C8B-B14F-4D97-AF65-F5344CB8AC3E}">
        <p14:creationId xmlns:p14="http://schemas.microsoft.com/office/powerpoint/2010/main" xmlns="" val="1414652298"/>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wipe(left)">
                                      <p:cBhvr>
                                        <p:cTn id="7" dur="500"/>
                                        <p:tgtEl>
                                          <p:spTgt spid="184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35">
                                            <p:txEl>
                                              <p:pRg st="2" end="2"/>
                                            </p:txEl>
                                          </p:spTgt>
                                        </p:tgtEl>
                                        <p:attrNameLst>
                                          <p:attrName>style.visibility</p:attrName>
                                        </p:attrNameLst>
                                      </p:cBhvr>
                                      <p:to>
                                        <p:strVal val="visible"/>
                                      </p:to>
                                    </p:set>
                                    <p:animEffect transition="in" filter="wipe(left)">
                                      <p:cBhvr>
                                        <p:cTn id="12" dur="5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2049438" y="1220480"/>
            <a:ext cx="8229600" cy="5792788"/>
          </a:xfrm>
        </p:spPr>
        <p:txBody>
          <a:bodyPr/>
          <a:lstStyle/>
          <a:p>
            <a:pPr>
              <a:lnSpc>
                <a:spcPct val="90000"/>
              </a:lnSpc>
              <a:buFontTx/>
              <a:buNone/>
            </a:pPr>
            <a:r>
              <a:rPr lang="tr-TR" altLang="tr-TR" sz="2800" dirty="0">
                <a:solidFill>
                  <a:schemeClr val="accent2"/>
                </a:solidFill>
              </a:rPr>
              <a:t>      </a:t>
            </a:r>
            <a:r>
              <a:rPr lang="tr-TR" altLang="tr-TR" sz="2800" dirty="0">
                <a:solidFill>
                  <a:srgbClr val="000000"/>
                </a:solidFill>
                <a:latin typeface="Chaparral Pro Light" panose="02060403030505090203" pitchFamily="18" charset="-94"/>
              </a:rPr>
              <a:t>Yıllar önce insanların acıya dayanıklılığını ölçmeyi amaçlayan bir deney yapılmış.</a:t>
            </a:r>
            <a:br>
              <a:rPr lang="tr-TR" altLang="tr-TR" sz="2800" dirty="0">
                <a:solidFill>
                  <a:srgbClr val="000000"/>
                </a:solidFill>
                <a:latin typeface="Chaparral Pro Light" panose="02060403030505090203" pitchFamily="18" charset="-94"/>
              </a:rPr>
            </a:br>
            <a:r>
              <a:rPr lang="tr-TR" altLang="tr-TR" sz="2800" dirty="0">
                <a:solidFill>
                  <a:srgbClr val="000000"/>
                </a:solidFill>
                <a:latin typeface="Chaparral Pro Light" panose="02060403030505090203" pitchFamily="18" charset="-94"/>
              </a:rPr>
              <a:t>    Psikologlar bir insanın içi buz dolu bir kovaya ayaklarını çıplak olarak sokmalarını istemişler ve ne kadar dayanabildiklerini ölçmüşler.</a:t>
            </a:r>
            <a:br>
              <a:rPr lang="tr-TR" altLang="tr-TR" sz="2800" dirty="0">
                <a:solidFill>
                  <a:srgbClr val="000000"/>
                </a:solidFill>
                <a:latin typeface="Chaparral Pro Light" panose="02060403030505090203" pitchFamily="18" charset="-94"/>
              </a:rPr>
            </a:br>
            <a:r>
              <a:rPr lang="tr-TR" altLang="tr-TR" sz="2800" dirty="0">
                <a:solidFill>
                  <a:srgbClr val="000000"/>
                </a:solidFill>
                <a:latin typeface="Chaparral Pro Light" panose="02060403030505090203" pitchFamily="18" charset="-94"/>
              </a:rPr>
              <a:t>     Sadece bir faktörün bazı insanların diğerlerinden iki kat daha fazla dayanabilmelerini sağladığını görmüşler. Bu faktörün ne olduğunu biliyor musunuz.? </a:t>
            </a:r>
            <a:r>
              <a:rPr lang="tr-TR" altLang="tr-TR" sz="2400" b="1" dirty="0">
                <a:solidFill>
                  <a:srgbClr val="000000"/>
                </a:solidFill>
                <a:latin typeface="Chaparral Pro Light" panose="02060403030505090203" pitchFamily="18" charset="-94"/>
              </a:rPr>
              <a:t>CESARET</a:t>
            </a:r>
            <a:r>
              <a:rPr lang="tr-TR" altLang="tr-TR" sz="2800" dirty="0">
                <a:solidFill>
                  <a:srgbClr val="000000"/>
                </a:solidFill>
                <a:latin typeface="Chaparral Pro Light" panose="02060403030505090203" pitchFamily="18" charset="-94"/>
              </a:rPr>
              <a:t>. Yanında kendine cesaret veren biri olan denekler, diğerlerine oranla acıya daha fazla katlanmışlar.</a:t>
            </a:r>
            <a:r>
              <a:rPr lang="tr-TR" altLang="tr-TR" dirty="0">
                <a:solidFill>
                  <a:srgbClr val="000000"/>
                </a:solidFill>
                <a:latin typeface="Chaparral Pro Light" panose="02060403030505090203" pitchFamily="18" charset="-94"/>
              </a:rPr>
              <a:t> </a:t>
            </a:r>
          </a:p>
        </p:txBody>
      </p:sp>
    </p:spTree>
    <p:extLst>
      <p:ext uri="{BB962C8B-B14F-4D97-AF65-F5344CB8AC3E}">
        <p14:creationId xmlns:p14="http://schemas.microsoft.com/office/powerpoint/2010/main" xmlns="" val="298666324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1926" y="1104446"/>
            <a:ext cx="11400074" cy="2918279"/>
          </a:xfrm>
        </p:spPr>
        <p:txBody>
          <a:bodyPr/>
          <a:lstStyle/>
          <a:p>
            <a:r>
              <a:rPr lang="tr-TR" sz="7200" b="1" dirty="0" smtClean="0">
                <a:solidFill>
                  <a:schemeClr val="accent1"/>
                </a:solidFill>
              </a:rPr>
              <a:t>Başarı hedefe ulaşmaktır.</a:t>
            </a:r>
            <a:endParaRPr lang="tr-TR" sz="7200" b="1" dirty="0">
              <a:solidFill>
                <a:schemeClr val="accent1"/>
              </a:solidFill>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308580" y="3001456"/>
            <a:ext cx="8859837" cy="2839691"/>
          </a:xfrm>
        </p:spPr>
      </p:pic>
    </p:spTree>
    <p:extLst>
      <p:ext uri="{BB962C8B-B14F-4D97-AF65-F5344CB8AC3E}">
        <p14:creationId xmlns:p14="http://schemas.microsoft.com/office/powerpoint/2010/main" xmlns="" val="105143350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chemeClr val="accent1"/>
                </a:solidFill>
              </a:rPr>
              <a:t>EMPATİ VE ÖĞRENCİLERİ ANLAMAK</a:t>
            </a:r>
          </a:p>
        </p:txBody>
      </p:sp>
      <p:sp>
        <p:nvSpPr>
          <p:cNvPr id="3" name="İçerik Yer Tutucusu 2"/>
          <p:cNvSpPr>
            <a:spLocks noGrp="1"/>
          </p:cNvSpPr>
          <p:nvPr>
            <p:ph idx="1"/>
          </p:nvPr>
        </p:nvSpPr>
        <p:spPr>
          <a:xfrm>
            <a:off x="2592925" y="1905000"/>
            <a:ext cx="8915400" cy="3777622"/>
          </a:xfrm>
        </p:spPr>
        <p:txBody>
          <a:bodyPr/>
          <a:lstStyle/>
          <a:p>
            <a:pPr marL="0" indent="0">
              <a:buNone/>
            </a:pPr>
            <a:r>
              <a:rPr lang="tr-TR" sz="2800" b="1" dirty="0" smtClean="0">
                <a:solidFill>
                  <a:schemeClr val="tx2"/>
                </a:solidFill>
              </a:rPr>
              <a:t>Neler Değişti?</a:t>
            </a:r>
          </a:p>
          <a:p>
            <a:r>
              <a:rPr lang="tr-TR" sz="2200" dirty="0" smtClean="0"/>
              <a:t>Ailelerin tutumu</a:t>
            </a:r>
          </a:p>
          <a:p>
            <a:r>
              <a:rPr lang="tr-TR" sz="2200" dirty="0" smtClean="0"/>
              <a:t>Okul disiplin anlayışı</a:t>
            </a:r>
          </a:p>
          <a:p>
            <a:r>
              <a:rPr lang="tr-TR" sz="2200" dirty="0" smtClean="0"/>
              <a:t>Teknoloji </a:t>
            </a:r>
          </a:p>
          <a:p>
            <a:r>
              <a:rPr lang="tr-TR" sz="2200" dirty="0" smtClean="0"/>
              <a:t>Değerler</a:t>
            </a:r>
          </a:p>
          <a:p>
            <a:r>
              <a:rPr lang="tr-TR" sz="2200" dirty="0" smtClean="0"/>
              <a:t>Eğitim yaklaşımları vb..</a:t>
            </a:r>
            <a:endParaRPr lang="tr-TR" sz="2200" dirty="0"/>
          </a:p>
        </p:txBody>
      </p:sp>
    </p:spTree>
    <p:extLst>
      <p:ext uri="{BB962C8B-B14F-4D97-AF65-F5344CB8AC3E}">
        <p14:creationId xmlns:p14="http://schemas.microsoft.com/office/powerpoint/2010/main" xmlns="" val="28283248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144028" y="887105"/>
            <a:ext cx="9203696" cy="5324996"/>
          </a:xfrm>
          <a:prstGeom prst="rect">
            <a:avLst/>
          </a:prstGeom>
          <a:ln>
            <a:noFill/>
          </a:ln>
          <a:effectLst>
            <a:softEdge rad="112500"/>
          </a:effectLst>
        </p:spPr>
      </p:pic>
    </p:spTree>
    <p:extLst>
      <p:ext uri="{BB962C8B-B14F-4D97-AF65-F5344CB8AC3E}">
        <p14:creationId xmlns:p14="http://schemas.microsoft.com/office/powerpoint/2010/main" xmlns="" val="3260952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4" y="296564"/>
            <a:ext cx="8911687" cy="1280890"/>
          </a:xfrm>
        </p:spPr>
        <p:txBody>
          <a:bodyPr/>
          <a:lstStyle/>
          <a:p>
            <a:r>
              <a:rPr lang="tr-TR" b="1" dirty="0" smtClean="0">
                <a:solidFill>
                  <a:schemeClr val="accent1"/>
                </a:solidFill>
              </a:rPr>
              <a:t>Öğrenciler ne ister?</a:t>
            </a:r>
            <a:endParaRPr lang="tr-TR" b="1" dirty="0">
              <a:solidFill>
                <a:schemeClr val="accent1"/>
              </a:solidFill>
            </a:endParaRPr>
          </a:p>
        </p:txBody>
      </p:sp>
      <p:sp>
        <p:nvSpPr>
          <p:cNvPr id="4" name="Rectangle 2"/>
          <p:cNvSpPr>
            <a:spLocks noChangeArrowheads="1"/>
          </p:cNvSpPr>
          <p:nvPr/>
        </p:nvSpPr>
        <p:spPr bwMode="auto">
          <a:xfrm>
            <a:off x="2674812" y="-66973"/>
            <a:ext cx="8693774" cy="692497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88963" algn="l"/>
              </a:tabLst>
              <a:defRPr>
                <a:solidFill>
                  <a:schemeClr val="tx1"/>
                </a:solidFill>
                <a:latin typeface="Arial" panose="020B0604020202020204" pitchFamily="34" charset="0"/>
              </a:defRPr>
            </a:lvl1pPr>
            <a:lvl2pPr eaLnBrk="0" fontAlgn="base" hangingPunct="0">
              <a:spcBef>
                <a:spcPct val="0"/>
              </a:spcBef>
              <a:spcAft>
                <a:spcPct val="0"/>
              </a:spcAft>
              <a:tabLst>
                <a:tab pos="588963" algn="l"/>
              </a:tabLst>
              <a:defRPr>
                <a:solidFill>
                  <a:schemeClr val="tx1"/>
                </a:solidFill>
                <a:latin typeface="Arial" panose="020B0604020202020204" pitchFamily="34" charset="0"/>
              </a:defRPr>
            </a:lvl2pPr>
            <a:lvl3pPr eaLnBrk="0" fontAlgn="base" hangingPunct="0">
              <a:spcBef>
                <a:spcPct val="0"/>
              </a:spcBef>
              <a:spcAft>
                <a:spcPct val="0"/>
              </a:spcAft>
              <a:tabLst>
                <a:tab pos="588963" algn="l"/>
              </a:tabLst>
              <a:defRPr>
                <a:solidFill>
                  <a:schemeClr val="tx1"/>
                </a:solidFill>
                <a:latin typeface="Arial" panose="020B0604020202020204" pitchFamily="34" charset="0"/>
              </a:defRPr>
            </a:lvl3pPr>
            <a:lvl4pPr eaLnBrk="0" fontAlgn="base" hangingPunct="0">
              <a:spcBef>
                <a:spcPct val="0"/>
              </a:spcBef>
              <a:spcAft>
                <a:spcPct val="0"/>
              </a:spcAft>
              <a:tabLst>
                <a:tab pos="588963" algn="l"/>
              </a:tabLst>
              <a:defRPr>
                <a:solidFill>
                  <a:schemeClr val="tx1"/>
                </a:solidFill>
                <a:latin typeface="Arial" panose="020B0604020202020204" pitchFamily="34" charset="0"/>
              </a:defRPr>
            </a:lvl4pPr>
            <a:lvl5pPr eaLnBrk="0" fontAlgn="base" hangingPunct="0">
              <a:spcBef>
                <a:spcPct val="0"/>
              </a:spcBef>
              <a:spcAft>
                <a:spcPct val="0"/>
              </a:spcAft>
              <a:tabLst>
                <a:tab pos="588963" algn="l"/>
              </a:tabLst>
              <a:defRPr>
                <a:solidFill>
                  <a:schemeClr val="tx1"/>
                </a:solidFill>
                <a:latin typeface="Arial" panose="020B0604020202020204" pitchFamily="34" charset="0"/>
              </a:defRPr>
            </a:lvl5pPr>
            <a:lvl6pPr eaLnBrk="0" fontAlgn="base" hangingPunct="0">
              <a:spcBef>
                <a:spcPct val="0"/>
              </a:spcBef>
              <a:spcAft>
                <a:spcPct val="0"/>
              </a:spcAft>
              <a:tabLst>
                <a:tab pos="588963" algn="l"/>
              </a:tabLst>
              <a:defRPr>
                <a:solidFill>
                  <a:schemeClr val="tx1"/>
                </a:solidFill>
                <a:latin typeface="Arial" panose="020B0604020202020204" pitchFamily="34" charset="0"/>
              </a:defRPr>
            </a:lvl6pPr>
            <a:lvl7pPr eaLnBrk="0" fontAlgn="base" hangingPunct="0">
              <a:spcBef>
                <a:spcPct val="0"/>
              </a:spcBef>
              <a:spcAft>
                <a:spcPct val="0"/>
              </a:spcAft>
              <a:tabLst>
                <a:tab pos="588963" algn="l"/>
              </a:tabLst>
              <a:defRPr>
                <a:solidFill>
                  <a:schemeClr val="tx1"/>
                </a:solidFill>
                <a:latin typeface="Arial" panose="020B0604020202020204" pitchFamily="34" charset="0"/>
              </a:defRPr>
            </a:lvl7pPr>
            <a:lvl8pPr eaLnBrk="0" fontAlgn="base" hangingPunct="0">
              <a:spcBef>
                <a:spcPct val="0"/>
              </a:spcBef>
              <a:spcAft>
                <a:spcPct val="0"/>
              </a:spcAft>
              <a:tabLst>
                <a:tab pos="588963" algn="l"/>
              </a:tabLst>
              <a:defRPr>
                <a:solidFill>
                  <a:schemeClr val="tx1"/>
                </a:solidFill>
                <a:latin typeface="Arial" panose="020B0604020202020204" pitchFamily="34" charset="0"/>
              </a:defRPr>
            </a:lvl8pPr>
            <a:lvl9pPr eaLnBrk="0" fontAlgn="base" hangingPunct="0">
              <a:spcBef>
                <a:spcPct val="0"/>
              </a:spcBef>
              <a:spcAft>
                <a:spcPct val="0"/>
              </a:spcAft>
              <a:tabLst>
                <a:tab pos="588963"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88963" algn="l"/>
              </a:tabLst>
            </a:pPr>
            <a:r>
              <a:rPr kumimoji="0" lang="tr-TR" altLang="tr-TR" sz="1600" b="1" i="0" u="sng" strike="noStrike" cap="none" normalizeH="0" baseline="0" dirty="0" smtClean="0">
                <a:ln>
                  <a:noFill/>
                </a:ln>
                <a:solidFill>
                  <a:schemeClr val="tx1"/>
                </a:solidFill>
                <a:effectLst/>
                <a:latin typeface="+mn-lt"/>
              </a:rPr>
              <a:t> </a:t>
            </a:r>
            <a:endParaRPr lang="tr-TR" altLang="tr-TR" sz="1600" b="1" dirty="0">
              <a:solidFill>
                <a:schemeClr val="tx2"/>
              </a:solidFill>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588963" algn="l"/>
              </a:tabLst>
            </a:pPr>
            <a:endParaRPr lang="tr-TR" altLang="tr-TR" sz="1600" b="1" dirty="0">
              <a:solidFill>
                <a:schemeClr val="tx2"/>
              </a:solidFill>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588963" algn="l"/>
              </a:tabLst>
            </a:pPr>
            <a:endParaRPr lang="tr-TR" altLang="tr-TR" sz="1600" b="1" dirty="0" smtClean="0">
              <a:solidFill>
                <a:schemeClr val="tx2"/>
              </a:solidFill>
              <a:latin typeface="+mn-lt"/>
            </a:endParaRPr>
          </a:p>
          <a:p>
            <a:pPr marL="0" marR="0" lvl="0" indent="0" algn="l" defTabSz="914400" rtl="0" eaLnBrk="0" fontAlgn="base" latinLnBrk="0" hangingPunct="0">
              <a:lnSpc>
                <a:spcPct val="100000"/>
              </a:lnSpc>
              <a:spcBef>
                <a:spcPct val="0"/>
              </a:spcBef>
              <a:spcAft>
                <a:spcPct val="0"/>
              </a:spcAft>
              <a:buClrTx/>
              <a:buSzTx/>
              <a:buFontTx/>
              <a:buNone/>
              <a:tabLst>
                <a:tab pos="588963" algn="l"/>
              </a:tabLst>
            </a:pPr>
            <a:endParaRPr kumimoji="0" lang="tr-TR" altLang="tr-TR" b="1" i="0" u="none" strike="noStrike" cap="none" normalizeH="0" baseline="0" dirty="0" smtClean="0">
              <a:ln>
                <a:noFill/>
              </a:ln>
              <a:solidFill>
                <a:schemeClr val="tx2"/>
              </a:solidFill>
              <a:effectLst/>
              <a:latin typeface="+mn-lt"/>
            </a:endParaRP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cs typeface="Times New Roman" panose="02020603050405020304" pitchFamily="18" charset="0"/>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Yakınlık. </a:t>
            </a:r>
          </a:p>
          <a:p>
            <a:pPr marL="0" marR="0" lvl="0" indent="0" algn="l" defTabSz="914400" rtl="0" eaLnBrk="0" fontAlgn="base" latinLnBrk="0" hangingPunct="0">
              <a:lnSpc>
                <a:spcPct val="150000"/>
              </a:lnSpc>
              <a:spcBef>
                <a:spcPct val="0"/>
              </a:spcBef>
              <a:spcAft>
                <a:spcPct val="0"/>
              </a:spcAft>
              <a:buClrTx/>
              <a:buSzTx/>
              <a:tabLst>
                <a:tab pos="588963" algn="l"/>
              </a:tabLst>
            </a:pP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Mizah anlayışı.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İnsancıl yaklaşım.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İkna kabiliyeti.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Sabırlı olması.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Dersi sevdirmesi.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Hoşgörülü olması.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Dersi iyi anlatması.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Genel kültüre sahip olması.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Dikkat ve ilgi çekmesi.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Adil olması (eşit davranma).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Güvenilir olması (sırdaşlık etmesi).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Örnek davranış göstermesi. </a:t>
            </a:r>
          </a:p>
          <a:p>
            <a:pPr marL="0" marR="0" lvl="0" indent="0" algn="l" defTabSz="914400" rtl="0" eaLnBrk="0" fontAlgn="base" latinLnBrk="0" hangingPunct="0">
              <a:lnSpc>
                <a:spcPct val="150000"/>
              </a:lnSpc>
              <a:spcBef>
                <a:spcPct val="0"/>
              </a:spcBef>
              <a:spcAft>
                <a:spcPct val="0"/>
              </a:spcAft>
              <a:buClrTx/>
              <a:buSzTx/>
              <a:tabLst>
                <a:tab pos="588963" algn="l"/>
              </a:tabLst>
            </a:pPr>
            <a:r>
              <a:rPr lang="tr-TR" altLang="tr-TR" b="1" dirty="0">
                <a:solidFill>
                  <a:schemeClr val="tx2"/>
                </a:solidFill>
                <a:latin typeface="+mn-lt"/>
              </a:rPr>
              <a:t>*</a:t>
            </a:r>
            <a:r>
              <a:rPr kumimoji="0" lang="tr-TR" altLang="tr-TR" b="1" i="0" u="none" strike="noStrike" cap="none" normalizeH="0" baseline="0" dirty="0" smtClean="0">
                <a:ln>
                  <a:noFill/>
                </a:ln>
                <a:solidFill>
                  <a:schemeClr val="tx2"/>
                </a:solidFill>
                <a:effectLst/>
                <a:latin typeface="+mn-lt"/>
                <a:cs typeface="Times New Roman" panose="02020603050405020304" pitchFamily="18" charset="0"/>
              </a:rPr>
              <a:t>        </a:t>
            </a:r>
            <a:r>
              <a:rPr kumimoji="0" lang="tr-TR" altLang="tr-TR" b="1" i="0" u="none" strike="noStrike" cap="none" normalizeH="0" baseline="0" dirty="0" smtClean="0">
                <a:ln>
                  <a:noFill/>
                </a:ln>
                <a:solidFill>
                  <a:schemeClr val="tx2"/>
                </a:solidFill>
                <a:effectLst/>
                <a:latin typeface="+mn-lt"/>
              </a:rPr>
              <a:t>Sorunların çözülmesinde yardımcı olması. </a:t>
            </a:r>
          </a:p>
        </p:txBody>
      </p:sp>
    </p:spTree>
    <p:extLst>
      <p:ext uri="{BB962C8B-B14F-4D97-AF65-F5344CB8AC3E}">
        <p14:creationId xmlns:p14="http://schemas.microsoft.com/office/powerpoint/2010/main" xmlns="" val="41306399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idx="1"/>
          </p:nvPr>
        </p:nvSpPr>
        <p:spPr>
          <a:xfrm>
            <a:off x="1814891" y="530841"/>
            <a:ext cx="10377109" cy="5976938"/>
          </a:xfrm>
          <a:noFill/>
          <a:ln/>
        </p:spPr>
        <p:txBody>
          <a:bodyPr>
            <a:normAutofit/>
          </a:bodyPr>
          <a:lstStyle/>
          <a:p>
            <a:r>
              <a:rPr lang="tr-TR" altLang="tr-TR" sz="2400" b="1" dirty="0">
                <a:solidFill>
                  <a:schemeClr val="accent1"/>
                </a:solidFill>
              </a:rPr>
              <a:t>Öğretmenlere Tavsiyeler:</a:t>
            </a:r>
          </a:p>
          <a:p>
            <a:pPr>
              <a:buFontTx/>
              <a:buNone/>
            </a:pPr>
            <a:r>
              <a:rPr lang="tr-TR" altLang="tr-TR" sz="2400" dirty="0">
                <a:latin typeface="Arial" panose="020B0604020202020204" pitchFamily="34" charset="0"/>
              </a:rPr>
              <a:t>    </a:t>
            </a:r>
            <a:r>
              <a:rPr lang="tr-TR" altLang="tr-TR" sz="2400" dirty="0" smtClean="0"/>
              <a:t>*Her </a:t>
            </a:r>
            <a:r>
              <a:rPr lang="tr-TR" altLang="tr-TR" sz="2400" dirty="0"/>
              <a:t>biriyle sınıf içi iletişim kurun.</a:t>
            </a:r>
          </a:p>
          <a:p>
            <a:pPr>
              <a:buFontTx/>
              <a:buNone/>
            </a:pPr>
            <a:r>
              <a:rPr lang="tr-TR" altLang="tr-TR" sz="2400" dirty="0"/>
              <a:t>    </a:t>
            </a:r>
            <a:r>
              <a:rPr lang="tr-TR" altLang="tr-TR" sz="2400" dirty="0" smtClean="0"/>
              <a:t>*Öğrencinizi </a:t>
            </a:r>
            <a:r>
              <a:rPr lang="tr-TR" altLang="tr-TR" sz="2400" dirty="0"/>
              <a:t>izleyin ve tanıyın.</a:t>
            </a:r>
          </a:p>
          <a:p>
            <a:pPr>
              <a:buFontTx/>
              <a:buNone/>
            </a:pPr>
            <a:r>
              <a:rPr lang="tr-TR" altLang="tr-TR" sz="2400" dirty="0"/>
              <a:t>    </a:t>
            </a:r>
            <a:r>
              <a:rPr lang="tr-TR" altLang="tr-TR" sz="2400" dirty="0" smtClean="0"/>
              <a:t>*Öğrencilerinizi </a:t>
            </a:r>
            <a:r>
              <a:rPr lang="tr-TR" altLang="tr-TR" sz="2400" dirty="0"/>
              <a:t>motive edin.</a:t>
            </a:r>
          </a:p>
          <a:p>
            <a:pPr>
              <a:buFontTx/>
              <a:buNone/>
            </a:pPr>
            <a:r>
              <a:rPr lang="tr-TR" altLang="tr-TR" sz="2400" dirty="0"/>
              <a:t>    </a:t>
            </a:r>
            <a:r>
              <a:rPr lang="tr-TR" altLang="tr-TR" sz="2400" dirty="0" smtClean="0"/>
              <a:t>*Öğretim </a:t>
            </a:r>
            <a:r>
              <a:rPr lang="tr-TR" altLang="tr-TR" sz="2400" dirty="0"/>
              <a:t>yöntemini değiştirin</a:t>
            </a:r>
            <a:r>
              <a:rPr lang="tr-TR" altLang="tr-TR" sz="2400" dirty="0" smtClean="0"/>
              <a:t>. </a:t>
            </a:r>
            <a:r>
              <a:rPr lang="tr-TR" altLang="tr-TR" sz="2400" dirty="0"/>
              <a:t/>
            </a:r>
            <a:br>
              <a:rPr lang="tr-TR" altLang="tr-TR" sz="2400" dirty="0"/>
            </a:br>
            <a:r>
              <a:rPr lang="tr-TR" altLang="tr-TR" sz="2400" dirty="0" smtClean="0"/>
              <a:t>*Sorumluluk </a:t>
            </a:r>
            <a:r>
              <a:rPr lang="tr-TR" altLang="tr-TR" sz="2400" dirty="0"/>
              <a:t>verin.</a:t>
            </a:r>
          </a:p>
          <a:p>
            <a:pPr>
              <a:buFontTx/>
              <a:buNone/>
            </a:pPr>
            <a:r>
              <a:rPr lang="tr-TR" altLang="tr-TR" sz="2400" dirty="0"/>
              <a:t>    </a:t>
            </a:r>
            <a:r>
              <a:rPr lang="tr-TR" altLang="tr-TR" sz="2400" dirty="0" smtClean="0"/>
              <a:t>*Öğrencilerinizle </a:t>
            </a:r>
            <a:r>
              <a:rPr lang="tr-TR" altLang="tr-TR" sz="2400" dirty="0"/>
              <a:t>konuşun.</a:t>
            </a:r>
          </a:p>
          <a:p>
            <a:pPr>
              <a:buFontTx/>
              <a:buNone/>
            </a:pPr>
            <a:r>
              <a:rPr lang="tr-TR" altLang="tr-TR" sz="2400" dirty="0"/>
              <a:t>    </a:t>
            </a:r>
            <a:r>
              <a:rPr lang="tr-TR" altLang="tr-TR" sz="2400" dirty="0" smtClean="0"/>
              <a:t>*Öğrencilerin </a:t>
            </a:r>
            <a:r>
              <a:rPr lang="tr-TR" altLang="tr-TR" sz="2400" dirty="0"/>
              <a:t>ilgilerini anlayın ve derse ilgisini artırın. </a:t>
            </a:r>
            <a:endParaRPr lang="tr-TR" altLang="tr-TR" sz="2400" dirty="0" smtClean="0"/>
          </a:p>
          <a:p>
            <a:pPr>
              <a:buFontTx/>
              <a:buNone/>
            </a:pPr>
            <a:r>
              <a:rPr lang="tr-TR" altLang="tr-TR" sz="2400" dirty="0"/>
              <a:t> </a:t>
            </a:r>
            <a:r>
              <a:rPr lang="tr-TR" altLang="tr-TR" sz="2400" dirty="0" smtClean="0"/>
              <a:t>   *Öğrencilerinize </a:t>
            </a:r>
            <a:r>
              <a:rPr lang="tr-TR" altLang="tr-TR" sz="2400" dirty="0"/>
              <a:t>ismiyle hitap edin</a:t>
            </a:r>
            <a:r>
              <a:rPr lang="tr-TR" altLang="tr-TR" sz="2400" dirty="0" smtClean="0"/>
              <a:t>. Önemsendiğini </a:t>
            </a:r>
            <a:r>
              <a:rPr lang="tr-TR" altLang="tr-TR" sz="2400" dirty="0"/>
              <a:t>hissedecek ve derste ilgili olacaktır.</a:t>
            </a:r>
          </a:p>
          <a:p>
            <a:pPr>
              <a:buFontTx/>
              <a:buNone/>
            </a:pPr>
            <a:r>
              <a:rPr lang="tr-TR" altLang="tr-TR" sz="2400" dirty="0"/>
              <a:t>   </a:t>
            </a:r>
            <a:r>
              <a:rPr lang="tr-TR" altLang="tr-TR" sz="2400" dirty="0" smtClean="0"/>
              <a:t>*Öğrencilerin </a:t>
            </a:r>
            <a:r>
              <a:rPr lang="tr-TR" altLang="tr-TR" sz="2400" dirty="0"/>
              <a:t>başarılarını </a:t>
            </a:r>
            <a:r>
              <a:rPr lang="tr-TR" altLang="tr-TR" sz="2400" dirty="0" smtClean="0"/>
              <a:t>takdir edin. Cesaretleneceklerdir</a:t>
            </a:r>
            <a:r>
              <a:rPr lang="tr-TR" altLang="tr-TR" sz="2400" dirty="0"/>
              <a:t>.</a:t>
            </a:r>
          </a:p>
          <a:p>
            <a:pPr>
              <a:buFontTx/>
              <a:buNone/>
            </a:pPr>
            <a:r>
              <a:rPr lang="tr-TR" altLang="tr-TR" sz="2400" b="1" dirty="0">
                <a:solidFill>
                  <a:schemeClr val="accent1"/>
                </a:solidFill>
              </a:rPr>
              <a:t>    Ve en önemlisi öğrencilerinizi sevin.</a:t>
            </a:r>
          </a:p>
        </p:txBody>
      </p:sp>
    </p:spTree>
    <p:extLst>
      <p:ext uri="{BB962C8B-B14F-4D97-AF65-F5344CB8AC3E}">
        <p14:creationId xmlns:p14="http://schemas.microsoft.com/office/powerpoint/2010/main" xmlns="" val="1029339260"/>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524836" y="0"/>
            <a:ext cx="6741994" cy="6816053"/>
          </a:xfrm>
          <a:prstGeom prst="rect">
            <a:avLst/>
          </a:prstGeom>
          <a:ln>
            <a:noFill/>
          </a:ln>
          <a:effectLst>
            <a:softEdge rad="112500"/>
          </a:effectLst>
        </p:spPr>
      </p:pic>
      <p:sp>
        <p:nvSpPr>
          <p:cNvPr id="2" name="Metin kutusu 1"/>
          <p:cNvSpPr txBox="1"/>
          <p:nvPr/>
        </p:nvSpPr>
        <p:spPr>
          <a:xfrm>
            <a:off x="9717206" y="777922"/>
            <a:ext cx="2156346" cy="3170099"/>
          </a:xfrm>
          <a:prstGeom prst="rect">
            <a:avLst/>
          </a:prstGeom>
          <a:noFill/>
        </p:spPr>
        <p:txBody>
          <a:bodyPr wrap="square" rtlCol="0">
            <a:spAutoFit/>
          </a:bodyPr>
          <a:lstStyle/>
          <a:p>
            <a:r>
              <a:rPr lang="tr-TR" sz="4000" b="1" dirty="0" smtClean="0">
                <a:solidFill>
                  <a:schemeClr val="accent1"/>
                </a:solidFill>
              </a:rPr>
              <a:t>Çünkü; onlar sizi seviyor</a:t>
            </a:r>
            <a:r>
              <a:rPr lang="tr-TR" sz="4000" b="1" dirty="0" smtClean="0">
                <a:solidFill>
                  <a:schemeClr val="accent1"/>
                </a:solidFill>
                <a:sym typeface="Wingdings" panose="05000000000000000000" pitchFamily="2" charset="2"/>
              </a:rPr>
              <a:t></a:t>
            </a:r>
            <a:endParaRPr lang="tr-TR" sz="4000" b="1" dirty="0">
              <a:solidFill>
                <a:schemeClr val="accent1"/>
              </a:solidFill>
            </a:endParaRPr>
          </a:p>
        </p:txBody>
      </p:sp>
    </p:spTree>
    <p:extLst>
      <p:ext uri="{BB962C8B-B14F-4D97-AF65-F5344CB8AC3E}">
        <p14:creationId xmlns:p14="http://schemas.microsoft.com/office/powerpoint/2010/main" xmlns="" val="2153452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525712" y="1555680"/>
            <a:ext cx="8654766" cy="1392238"/>
          </a:xfrm>
        </p:spPr>
        <p:txBody>
          <a:bodyPr/>
          <a:lstStyle/>
          <a:p>
            <a:r>
              <a:rPr lang="tr-TR" altLang="tr-TR" sz="4000" b="1" dirty="0">
                <a:solidFill>
                  <a:schemeClr val="accent1"/>
                </a:solidFill>
                <a:latin typeface="+mn-lt"/>
              </a:rPr>
              <a:t>   </a:t>
            </a:r>
            <a:r>
              <a:rPr lang="tr-TR" altLang="tr-TR" sz="3200" b="1" dirty="0">
                <a:solidFill>
                  <a:schemeClr val="accent1"/>
                </a:solidFill>
                <a:latin typeface="+mn-lt"/>
              </a:rPr>
              <a:t>Öğrenci Başarısının </a:t>
            </a:r>
            <a:r>
              <a:rPr lang="tr-TR" altLang="tr-TR" sz="3200" b="1" dirty="0" smtClean="0">
                <a:solidFill>
                  <a:schemeClr val="accent1"/>
                </a:solidFill>
                <a:latin typeface="+mn-lt"/>
              </a:rPr>
              <a:t>Bazı Değişkenleri</a:t>
            </a:r>
            <a:endParaRPr lang="tr-TR" altLang="tr-TR" sz="3200" b="1" dirty="0">
              <a:solidFill>
                <a:schemeClr val="accent1"/>
              </a:solidFill>
              <a:latin typeface="+mn-lt"/>
            </a:endParaRPr>
          </a:p>
        </p:txBody>
      </p:sp>
      <p:sp>
        <p:nvSpPr>
          <p:cNvPr id="3075" name="Rectangle 3"/>
          <p:cNvSpPr>
            <a:spLocks noGrp="1" noChangeArrowheads="1"/>
          </p:cNvSpPr>
          <p:nvPr>
            <p:ph idx="1"/>
          </p:nvPr>
        </p:nvSpPr>
        <p:spPr>
          <a:xfrm>
            <a:off x="2222500" y="2947918"/>
            <a:ext cx="8957978" cy="5265834"/>
          </a:xfrm>
        </p:spPr>
        <p:txBody>
          <a:bodyPr>
            <a:normAutofit/>
          </a:bodyPr>
          <a:lstStyle/>
          <a:p>
            <a:pPr>
              <a:lnSpc>
                <a:spcPct val="150000"/>
              </a:lnSpc>
              <a:buFontTx/>
              <a:buNone/>
            </a:pPr>
            <a:r>
              <a:rPr lang="tr-TR" altLang="tr-TR" sz="2400" dirty="0">
                <a:latin typeface="Tahoma" panose="020B0604030504040204" pitchFamily="34" charset="0"/>
                <a:ea typeface="Tahoma" panose="020B0604030504040204" pitchFamily="34" charset="0"/>
                <a:cs typeface="Tahoma" panose="020B0604030504040204" pitchFamily="34" charset="0"/>
              </a:rPr>
              <a:t>        Öğrencilerin </a:t>
            </a:r>
            <a:r>
              <a:rPr lang="tr-TR" altLang="tr-TR" sz="2400" dirty="0" smtClean="0">
                <a:latin typeface="Tahoma" panose="020B0604030504040204" pitchFamily="34" charset="0"/>
                <a:ea typeface="Tahoma" panose="020B0604030504040204" pitchFamily="34" charset="0"/>
                <a:cs typeface="Tahoma" panose="020B0604030504040204" pitchFamily="34" charset="0"/>
              </a:rPr>
              <a:t>başarı </a:t>
            </a:r>
            <a:r>
              <a:rPr lang="tr-TR" altLang="tr-TR" sz="2400" dirty="0">
                <a:latin typeface="Tahoma" panose="020B0604030504040204" pitchFamily="34" charset="0"/>
                <a:ea typeface="Tahoma" panose="020B0604030504040204" pitchFamily="34" charset="0"/>
                <a:cs typeface="Tahoma" panose="020B0604030504040204" pitchFamily="34" charset="0"/>
              </a:rPr>
              <a:t>ya da başarısızlıklarında birden çok etmen </a:t>
            </a:r>
            <a:r>
              <a:rPr lang="tr-TR" altLang="tr-TR" sz="2400" dirty="0" smtClean="0">
                <a:latin typeface="Tahoma" panose="020B0604030504040204" pitchFamily="34" charset="0"/>
                <a:ea typeface="Tahoma" panose="020B0604030504040204" pitchFamily="34" charset="0"/>
                <a:cs typeface="Tahoma" panose="020B0604030504040204" pitchFamily="34" charset="0"/>
              </a:rPr>
              <a:t>bulunmaktadır. Her birey, </a:t>
            </a:r>
            <a:r>
              <a:rPr lang="tr-TR" altLang="tr-TR" sz="2400" dirty="0">
                <a:latin typeface="Tahoma" panose="020B0604030504040204" pitchFamily="34" charset="0"/>
                <a:ea typeface="Tahoma" panose="020B0604030504040204" pitchFamily="34" charset="0"/>
                <a:cs typeface="Tahoma" panose="020B0604030504040204" pitchFamily="34" charset="0"/>
              </a:rPr>
              <a:t>başkalarına benzeyen birtakım </a:t>
            </a:r>
            <a:r>
              <a:rPr lang="tr-TR" altLang="tr-TR" sz="2400" dirty="0" smtClean="0">
                <a:latin typeface="Tahoma" panose="020B0604030504040204" pitchFamily="34" charset="0"/>
                <a:ea typeface="Tahoma" panose="020B0604030504040204" pitchFamily="34" charset="0"/>
                <a:cs typeface="Tahoma" panose="020B0604030504040204" pitchFamily="34" charset="0"/>
              </a:rPr>
              <a:t>özelliklerinin </a:t>
            </a:r>
            <a:r>
              <a:rPr lang="tr-TR" altLang="tr-TR" sz="2400" dirty="0">
                <a:latin typeface="Tahoma" panose="020B0604030504040204" pitchFamily="34" charset="0"/>
                <a:ea typeface="Tahoma" panose="020B0604030504040204" pitchFamily="34" charset="0"/>
                <a:cs typeface="Tahoma" panose="020B0604030504040204" pitchFamily="34" charset="0"/>
              </a:rPr>
              <a:t>yanında benzemeyen birtakım özelliklere de </a:t>
            </a:r>
            <a:r>
              <a:rPr lang="tr-TR" altLang="tr-TR" sz="2400" dirty="0" smtClean="0">
                <a:latin typeface="Tahoma" panose="020B0604030504040204" pitchFamily="34" charset="0"/>
                <a:ea typeface="Tahoma" panose="020B0604030504040204" pitchFamily="34" charset="0"/>
                <a:cs typeface="Tahoma" panose="020B0604030504040204" pitchFamily="34" charset="0"/>
              </a:rPr>
              <a:t>sahiptir.</a:t>
            </a:r>
            <a:endParaRPr lang="tr-TR" altLang="tr-TR"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9310958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063750" y="836614"/>
            <a:ext cx="8229600" cy="5545137"/>
          </a:xfrm>
        </p:spPr>
        <p:txBody>
          <a:bodyPr>
            <a:normAutofit/>
          </a:bodyPr>
          <a:lstStyle/>
          <a:p>
            <a:pPr>
              <a:lnSpc>
                <a:spcPct val="150000"/>
              </a:lnSpc>
              <a:buFontTx/>
              <a:buNone/>
            </a:pPr>
            <a:r>
              <a:rPr lang="tr-TR" altLang="tr-TR" sz="2000" b="1" dirty="0">
                <a:latin typeface="Tahoma" panose="020B0604030504040204" pitchFamily="34" charset="0"/>
                <a:ea typeface="Tahoma" panose="020B0604030504040204" pitchFamily="34" charset="0"/>
                <a:cs typeface="Tahoma" panose="020B0604030504040204" pitchFamily="34" charset="0"/>
              </a:rPr>
              <a:t>        </a:t>
            </a:r>
            <a:r>
              <a:rPr lang="tr-TR" altLang="tr-TR" sz="2000" dirty="0">
                <a:latin typeface="Tahoma" panose="020B0604030504040204" pitchFamily="34" charset="0"/>
                <a:ea typeface="Tahoma" panose="020B0604030504040204" pitchFamily="34" charset="0"/>
                <a:cs typeface="Tahoma" panose="020B0604030504040204" pitchFamily="34" charset="0"/>
              </a:rPr>
              <a:t>Okuldaki </a:t>
            </a:r>
            <a:r>
              <a:rPr lang="tr-TR" altLang="tr-TR" sz="2000" dirty="0" smtClean="0">
                <a:latin typeface="Tahoma" panose="020B0604030504040204" pitchFamily="34" charset="0"/>
                <a:ea typeface="Tahoma" panose="020B0604030504040204" pitchFamily="34" charset="0"/>
                <a:cs typeface="Tahoma" panose="020B0604030504040204" pitchFamily="34" charset="0"/>
              </a:rPr>
              <a:t>başarı </a:t>
            </a:r>
            <a:r>
              <a:rPr lang="tr-TR" altLang="tr-TR" sz="2000" dirty="0">
                <a:latin typeface="Tahoma" panose="020B0604030504040204" pitchFamily="34" charset="0"/>
                <a:ea typeface="Tahoma" panose="020B0604030504040204" pitchFamily="34" charset="0"/>
                <a:cs typeface="Tahoma" panose="020B0604030504040204" pitchFamily="34" charset="0"/>
              </a:rPr>
              <a:t>ise bir akademik programdaki derslerden öğrencinin aldığı notların ya da puanlarının ortalaması olarak düşünülebilir . Öğrencinin ders başarısı üzerinde etkili olan pek çok değişken bulunmaktadır. </a:t>
            </a:r>
            <a:r>
              <a:rPr lang="tr-TR" altLang="tr-TR" sz="2400" b="1" dirty="0">
                <a:solidFill>
                  <a:schemeClr val="accent1"/>
                </a:solidFill>
                <a:latin typeface="Tahoma" panose="020B0604030504040204" pitchFamily="34" charset="0"/>
                <a:ea typeface="Tahoma" panose="020B0604030504040204" pitchFamily="34" charset="0"/>
                <a:cs typeface="Tahoma" panose="020B0604030504040204" pitchFamily="34" charset="0"/>
              </a:rPr>
              <a:t>“Öğrenme değişkeni” </a:t>
            </a:r>
            <a:r>
              <a:rPr lang="tr-TR" altLang="tr-TR" sz="2000" dirty="0">
                <a:latin typeface="Tahoma" panose="020B0604030504040204" pitchFamily="34" charset="0"/>
                <a:ea typeface="Tahoma" panose="020B0604030504040204" pitchFamily="34" charset="0"/>
                <a:cs typeface="Tahoma" panose="020B0604030504040204" pitchFamily="34" charset="0"/>
              </a:rPr>
              <a:t>olarak da adlandırılan bu değişkenler hemen tümüyle fizyolojik, psikolojik ve toplumsal durum ve koşullarla ilgilidir. Öğrenme değişkenleri, öğrencinin öğrenme durumunu, dolayısıyla da </a:t>
            </a:r>
            <a:r>
              <a:rPr lang="tr-TR" altLang="tr-TR" sz="2000" dirty="0" smtClean="0">
                <a:latin typeface="Tahoma" panose="020B0604030504040204" pitchFamily="34" charset="0"/>
                <a:ea typeface="Tahoma" panose="020B0604030504040204" pitchFamily="34" charset="0"/>
                <a:cs typeface="Tahoma" panose="020B0604030504040204" pitchFamily="34" charset="0"/>
              </a:rPr>
              <a:t>başarı </a:t>
            </a:r>
            <a:r>
              <a:rPr lang="tr-TR" altLang="tr-TR" sz="2000" dirty="0">
                <a:latin typeface="Tahoma" panose="020B0604030504040204" pitchFamily="34" charset="0"/>
                <a:ea typeface="Tahoma" panose="020B0604030504040204" pitchFamily="34" charset="0"/>
                <a:cs typeface="Tahoma" panose="020B0604030504040204" pitchFamily="34" charset="0"/>
              </a:rPr>
              <a:t>düzeyini olumlu ya da olumsuz olarak etkilemektedir. </a:t>
            </a:r>
          </a:p>
          <a:p>
            <a:pPr>
              <a:lnSpc>
                <a:spcPct val="150000"/>
              </a:lnSpc>
              <a:buFontTx/>
              <a:buNone/>
            </a:pPr>
            <a:r>
              <a:rPr lang="tr-TR" altLang="tr-TR" sz="2000" dirty="0">
                <a:latin typeface="Tahoma" panose="020B0604030504040204" pitchFamily="34" charset="0"/>
                <a:ea typeface="Tahoma" panose="020B0604030504040204" pitchFamily="34" charset="0"/>
                <a:cs typeface="Tahoma" panose="020B0604030504040204" pitchFamily="34" charset="0"/>
              </a:rPr>
              <a:t>        </a:t>
            </a:r>
            <a:r>
              <a:rPr lang="tr-TR" altLang="tr-TR" sz="2000" u="sng" dirty="0">
                <a:latin typeface="Tahoma" panose="020B0604030504040204" pitchFamily="34" charset="0"/>
                <a:ea typeface="Tahoma" panose="020B0604030504040204" pitchFamily="34" charset="0"/>
                <a:cs typeface="Tahoma" panose="020B0604030504040204" pitchFamily="34" charset="0"/>
              </a:rPr>
              <a:t>Okul başarısı “zihinsel olmayan” birçok faktör tarafından da önemli düzeyde etkilenmektedir.</a:t>
            </a:r>
          </a:p>
        </p:txBody>
      </p:sp>
      <p:sp>
        <p:nvSpPr>
          <p:cNvPr id="4105" name="Rectangle 9"/>
          <p:cNvSpPr>
            <a:spLocks noChangeArrowheads="1"/>
          </p:cNvSpPr>
          <p:nvPr/>
        </p:nvSpPr>
        <p:spPr bwMode="auto">
          <a:xfrm>
            <a:off x="1919288" y="1125538"/>
            <a:ext cx="8424862" cy="36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tr-TR" altLang="tr-TR" b="1" u="sng">
                <a:latin typeface="Verdana" panose="020B0604030504040204" pitchFamily="34" charset="0"/>
              </a:rPr>
              <a:t> </a:t>
            </a:r>
            <a:endParaRPr lang="tr-TR" altLang="tr-TR">
              <a:latin typeface="Verdana" panose="020B0604030504040204" pitchFamily="34" charset="0"/>
            </a:endParaRPr>
          </a:p>
        </p:txBody>
      </p:sp>
    </p:spTree>
    <p:extLst>
      <p:ext uri="{BB962C8B-B14F-4D97-AF65-F5344CB8AC3E}">
        <p14:creationId xmlns:p14="http://schemas.microsoft.com/office/powerpoint/2010/main" xmlns="" val="18079453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Rectangle 3"/>
          <p:cNvSpPr>
            <a:spLocks noGrp="1" noChangeArrowheads="1"/>
          </p:cNvSpPr>
          <p:nvPr>
            <p:ph idx="1"/>
          </p:nvPr>
        </p:nvSpPr>
        <p:spPr>
          <a:xfrm>
            <a:off x="2209800" y="1341439"/>
            <a:ext cx="7696200" cy="4967287"/>
          </a:xfrm>
        </p:spPr>
        <p:txBody>
          <a:bodyPr/>
          <a:lstStyle/>
          <a:p>
            <a:r>
              <a:rPr lang="tr-TR" altLang="tr-TR" b="1" dirty="0">
                <a:latin typeface="Arial" panose="020B0604020202020204" pitchFamily="34" charset="0"/>
              </a:rPr>
              <a:t>Ne  zaman  ne  sebeple  ders  çalışmıyorsunuz?  Sorusuna  </a:t>
            </a:r>
          </a:p>
          <a:p>
            <a:pPr>
              <a:buFontTx/>
              <a:buNone/>
            </a:pPr>
            <a:r>
              <a:rPr lang="tr-TR" altLang="tr-TR" b="1" dirty="0">
                <a:latin typeface="Arial" panose="020B0604020202020204" pitchFamily="34" charset="0"/>
              </a:rPr>
              <a:t>     verdikleri  cevaplar  şu  şekilde  tespit  edilmiştir.</a:t>
            </a:r>
          </a:p>
          <a:p>
            <a:endParaRPr lang="tr-TR" altLang="tr-TR" dirty="0">
              <a:latin typeface="Arial" panose="020B0604020202020204" pitchFamily="34" charset="0"/>
            </a:endParaRPr>
          </a:p>
        </p:txBody>
      </p:sp>
      <p:sp>
        <p:nvSpPr>
          <p:cNvPr id="223237" name="Text Box 5"/>
          <p:cNvSpPr txBox="1">
            <a:spLocks noChangeArrowheads="1"/>
          </p:cNvSpPr>
          <p:nvPr/>
        </p:nvSpPr>
        <p:spPr bwMode="auto">
          <a:xfrm>
            <a:off x="1768475" y="2247901"/>
            <a:ext cx="5619750" cy="30839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20204" pitchFamily="34" charset="0"/>
              </a:defRPr>
            </a:lvl1pPr>
            <a:lvl2pPr marL="914400" indent="-457200">
              <a:defRPr>
                <a:solidFill>
                  <a:schemeClr val="tx1"/>
                </a:solidFill>
                <a:latin typeface="Arial" panose="020B0604020202020204" pitchFamily="34" charset="0"/>
              </a:defRPr>
            </a:lvl2pPr>
            <a:lvl3pPr marL="1371600" indent="-457200">
              <a:defRPr>
                <a:solidFill>
                  <a:schemeClr val="tx1"/>
                </a:solidFill>
                <a:latin typeface="Arial" panose="020B0604020202020204" pitchFamily="34" charset="0"/>
              </a:defRPr>
            </a:lvl3pPr>
            <a:lvl4pPr marL="1828800" indent="-457200">
              <a:defRPr>
                <a:solidFill>
                  <a:schemeClr val="tx1"/>
                </a:solidFill>
                <a:latin typeface="Arial" panose="020B0604020202020204" pitchFamily="34" charset="0"/>
              </a:defRPr>
            </a:lvl4pPr>
            <a:lvl5pPr marL="2286000" indent="-457200">
              <a:defRPr>
                <a:solidFill>
                  <a:schemeClr val="tx1"/>
                </a:solidFill>
                <a:latin typeface="Arial" panose="020B0604020202020204" pitchFamily="34" charset="0"/>
              </a:defRPr>
            </a:lvl5pPr>
            <a:lvl6pPr marL="2743200" indent="-457200" fontAlgn="base">
              <a:spcBef>
                <a:spcPct val="0"/>
              </a:spcBef>
              <a:spcAft>
                <a:spcPct val="0"/>
              </a:spcAft>
              <a:defRPr>
                <a:solidFill>
                  <a:schemeClr val="tx1"/>
                </a:solidFill>
                <a:latin typeface="Arial" panose="020B0604020202020204" pitchFamily="34" charset="0"/>
              </a:defRPr>
            </a:lvl6pPr>
            <a:lvl7pPr marL="3200400" indent="-457200" fontAlgn="base">
              <a:spcBef>
                <a:spcPct val="0"/>
              </a:spcBef>
              <a:spcAft>
                <a:spcPct val="0"/>
              </a:spcAft>
              <a:defRPr>
                <a:solidFill>
                  <a:schemeClr val="tx1"/>
                </a:solidFill>
                <a:latin typeface="Arial" panose="020B0604020202020204" pitchFamily="34" charset="0"/>
              </a:defRPr>
            </a:lvl7pPr>
            <a:lvl8pPr marL="3657600" indent="-457200" fontAlgn="base">
              <a:spcBef>
                <a:spcPct val="0"/>
              </a:spcBef>
              <a:spcAft>
                <a:spcPct val="0"/>
              </a:spcAft>
              <a:defRPr>
                <a:solidFill>
                  <a:schemeClr val="tx1"/>
                </a:solidFill>
                <a:latin typeface="Arial" panose="020B0604020202020204" pitchFamily="34" charset="0"/>
              </a:defRPr>
            </a:lvl8pPr>
            <a:lvl9pPr marL="4114800" indent="-457200" fontAlgn="base">
              <a:spcBef>
                <a:spcPct val="0"/>
              </a:spcBef>
              <a:spcAft>
                <a:spcPct val="0"/>
              </a:spcAft>
              <a:defRPr>
                <a:solidFill>
                  <a:schemeClr val="tx1"/>
                </a:solidFill>
                <a:latin typeface="Arial" panose="020B0604020202020204" pitchFamily="34" charset="0"/>
              </a:defRPr>
            </a:lvl9pPr>
          </a:lstStyle>
          <a:p>
            <a:pPr>
              <a:lnSpc>
                <a:spcPct val="80000"/>
              </a:lnSpc>
              <a:spcBef>
                <a:spcPct val="50000"/>
              </a:spcBef>
              <a:buFontTx/>
              <a:buAutoNum type="arabicPlain"/>
            </a:pPr>
            <a:r>
              <a:rPr lang="tr-TR" altLang="tr-TR" sz="2400" b="1" i="1" dirty="0">
                <a:solidFill>
                  <a:srgbClr val="000000"/>
                </a:solidFill>
                <a:latin typeface="+mn-lt"/>
              </a:rPr>
              <a:t>Ev içi problemler  yüzünden </a:t>
            </a:r>
          </a:p>
          <a:p>
            <a:pPr>
              <a:lnSpc>
                <a:spcPct val="80000"/>
              </a:lnSpc>
              <a:spcBef>
                <a:spcPct val="50000"/>
              </a:spcBef>
              <a:buFontTx/>
              <a:buAutoNum type="arabicPlain"/>
            </a:pPr>
            <a:r>
              <a:rPr lang="tr-TR" altLang="tr-TR" sz="2400" b="1" i="1" dirty="0">
                <a:solidFill>
                  <a:srgbClr val="000000"/>
                </a:solidFill>
                <a:latin typeface="+mn-lt"/>
              </a:rPr>
              <a:t>Dersi ve öğretmeni sevmediği için</a:t>
            </a:r>
          </a:p>
          <a:p>
            <a:pPr>
              <a:lnSpc>
                <a:spcPct val="80000"/>
              </a:lnSpc>
              <a:spcBef>
                <a:spcPct val="50000"/>
              </a:spcBef>
              <a:buFontTx/>
              <a:buAutoNum type="arabicPlain"/>
            </a:pPr>
            <a:r>
              <a:rPr lang="tr-TR" altLang="tr-TR" sz="2400" b="1" i="1" dirty="0">
                <a:solidFill>
                  <a:srgbClr val="000000"/>
                </a:solidFill>
                <a:latin typeface="+mn-lt"/>
              </a:rPr>
              <a:t>Çeşitli sebepler yüzünden</a:t>
            </a:r>
          </a:p>
          <a:p>
            <a:pPr>
              <a:lnSpc>
                <a:spcPct val="80000"/>
              </a:lnSpc>
              <a:spcBef>
                <a:spcPct val="50000"/>
              </a:spcBef>
              <a:buFontTx/>
              <a:buAutoNum type="arabicPlain"/>
            </a:pPr>
            <a:r>
              <a:rPr lang="tr-TR" altLang="tr-TR" sz="2400" b="1" i="1" dirty="0">
                <a:solidFill>
                  <a:srgbClr val="000000"/>
                </a:solidFill>
                <a:latin typeface="+mn-lt"/>
              </a:rPr>
              <a:t>Ders programları yüzünden</a:t>
            </a:r>
          </a:p>
          <a:p>
            <a:pPr>
              <a:lnSpc>
                <a:spcPct val="80000"/>
              </a:lnSpc>
              <a:spcBef>
                <a:spcPct val="50000"/>
              </a:spcBef>
              <a:buFontTx/>
              <a:buAutoNum type="arabicPlain"/>
            </a:pPr>
            <a:r>
              <a:rPr lang="tr-TR" altLang="tr-TR" sz="2400" b="1" i="1" dirty="0">
                <a:solidFill>
                  <a:srgbClr val="000000"/>
                </a:solidFill>
                <a:latin typeface="+mn-lt"/>
              </a:rPr>
              <a:t>Arkadaş  yüzünden</a:t>
            </a:r>
          </a:p>
          <a:p>
            <a:pPr>
              <a:lnSpc>
                <a:spcPct val="80000"/>
              </a:lnSpc>
              <a:spcBef>
                <a:spcPct val="50000"/>
              </a:spcBef>
              <a:buFontTx/>
              <a:buAutoNum type="arabicPlain"/>
            </a:pPr>
            <a:r>
              <a:rPr lang="tr-TR" altLang="tr-TR" sz="2400" b="1" i="1" dirty="0">
                <a:solidFill>
                  <a:srgbClr val="000000"/>
                </a:solidFill>
                <a:latin typeface="+mn-lt"/>
              </a:rPr>
              <a:t>Ev işleri görmekten</a:t>
            </a:r>
          </a:p>
        </p:txBody>
      </p:sp>
      <p:sp>
        <p:nvSpPr>
          <p:cNvPr id="223238" name="Text Box 6"/>
          <p:cNvSpPr txBox="1">
            <a:spLocks noChangeArrowheads="1"/>
          </p:cNvSpPr>
          <p:nvPr/>
        </p:nvSpPr>
        <p:spPr bwMode="auto">
          <a:xfrm>
            <a:off x="7388225" y="2305051"/>
            <a:ext cx="1714500" cy="32378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nSpc>
                <a:spcPct val="80000"/>
              </a:lnSpc>
              <a:spcBef>
                <a:spcPct val="50000"/>
              </a:spcBef>
            </a:pPr>
            <a:r>
              <a:rPr lang="tr-TR" altLang="tr-TR" sz="2800" b="1" dirty="0">
                <a:solidFill>
                  <a:srgbClr val="000000"/>
                </a:solidFill>
                <a:latin typeface="Arial" panose="020B0604020202020204" pitchFamily="34" charset="0"/>
              </a:rPr>
              <a:t>%   40</a:t>
            </a:r>
          </a:p>
          <a:p>
            <a:pPr>
              <a:lnSpc>
                <a:spcPct val="80000"/>
              </a:lnSpc>
              <a:spcBef>
                <a:spcPct val="50000"/>
              </a:spcBef>
            </a:pPr>
            <a:r>
              <a:rPr lang="tr-TR" altLang="tr-TR" sz="2800" b="1" dirty="0">
                <a:solidFill>
                  <a:srgbClr val="000000"/>
                </a:solidFill>
                <a:latin typeface="Arial" panose="020B0604020202020204" pitchFamily="34" charset="0"/>
              </a:rPr>
              <a:t>%   15</a:t>
            </a:r>
          </a:p>
          <a:p>
            <a:pPr>
              <a:lnSpc>
                <a:spcPct val="80000"/>
              </a:lnSpc>
              <a:spcBef>
                <a:spcPct val="50000"/>
              </a:spcBef>
            </a:pPr>
            <a:r>
              <a:rPr lang="tr-TR" altLang="tr-TR" sz="2800" b="1" dirty="0">
                <a:solidFill>
                  <a:srgbClr val="000000"/>
                </a:solidFill>
                <a:latin typeface="Arial" panose="020B0604020202020204" pitchFamily="34" charset="0"/>
              </a:rPr>
              <a:t>%   15</a:t>
            </a:r>
          </a:p>
          <a:p>
            <a:pPr>
              <a:lnSpc>
                <a:spcPct val="80000"/>
              </a:lnSpc>
              <a:spcBef>
                <a:spcPct val="50000"/>
              </a:spcBef>
            </a:pPr>
            <a:r>
              <a:rPr lang="tr-TR" altLang="tr-TR" sz="2800" b="1" dirty="0">
                <a:solidFill>
                  <a:srgbClr val="000000"/>
                </a:solidFill>
                <a:latin typeface="Arial" panose="020B0604020202020204" pitchFamily="34" charset="0"/>
              </a:rPr>
              <a:t>%   15</a:t>
            </a:r>
          </a:p>
          <a:p>
            <a:pPr>
              <a:lnSpc>
                <a:spcPct val="80000"/>
              </a:lnSpc>
              <a:spcBef>
                <a:spcPct val="50000"/>
              </a:spcBef>
            </a:pPr>
            <a:r>
              <a:rPr lang="tr-TR" altLang="tr-TR" sz="2800" b="1" dirty="0">
                <a:solidFill>
                  <a:srgbClr val="000000"/>
                </a:solidFill>
                <a:latin typeface="Arial" panose="020B0604020202020204" pitchFamily="34" charset="0"/>
              </a:rPr>
              <a:t>%   10</a:t>
            </a:r>
          </a:p>
          <a:p>
            <a:pPr>
              <a:lnSpc>
                <a:spcPct val="80000"/>
              </a:lnSpc>
              <a:spcBef>
                <a:spcPct val="50000"/>
              </a:spcBef>
            </a:pPr>
            <a:r>
              <a:rPr lang="tr-TR" altLang="tr-TR" sz="2800" b="1" dirty="0">
                <a:solidFill>
                  <a:srgbClr val="000000"/>
                </a:solidFill>
                <a:latin typeface="Arial" panose="020B0604020202020204" pitchFamily="34" charset="0"/>
              </a:rPr>
              <a:t>%   5</a:t>
            </a:r>
          </a:p>
        </p:txBody>
      </p:sp>
      <p:sp>
        <p:nvSpPr>
          <p:cNvPr id="223239" name="Rectangle 7"/>
          <p:cNvSpPr>
            <a:spLocks noChangeArrowheads="1"/>
          </p:cNvSpPr>
          <p:nvPr/>
        </p:nvSpPr>
        <p:spPr bwMode="auto">
          <a:xfrm>
            <a:off x="1501253" y="5734050"/>
            <a:ext cx="10454185"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tr-TR" altLang="tr-TR" sz="24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*Bu </a:t>
            </a:r>
            <a:r>
              <a:rPr lang="tr-TR" altLang="tr-TR" sz="2400" b="1" dirty="0">
                <a:solidFill>
                  <a:schemeClr val="accent1"/>
                </a:solidFill>
                <a:latin typeface="Tahoma" panose="020B0604030504040204" pitchFamily="34" charset="0"/>
                <a:ea typeface="Tahoma" panose="020B0604030504040204" pitchFamily="34" charset="0"/>
                <a:cs typeface="Tahoma" panose="020B0604030504040204" pitchFamily="34" charset="0"/>
              </a:rPr>
              <a:t>sebepleri ortadan kaldırmadan onların çalışkan </a:t>
            </a:r>
            <a:r>
              <a:rPr lang="tr-TR" altLang="tr-TR" sz="24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çocuklar </a:t>
            </a:r>
            <a:r>
              <a:rPr lang="tr-TR" altLang="tr-TR" sz="2400" b="1" dirty="0">
                <a:solidFill>
                  <a:schemeClr val="accent1"/>
                </a:solidFill>
                <a:latin typeface="Tahoma" panose="020B0604030504040204" pitchFamily="34" charset="0"/>
                <a:ea typeface="Tahoma" panose="020B0604030504040204" pitchFamily="34" charset="0"/>
                <a:cs typeface="Tahoma" panose="020B0604030504040204" pitchFamily="34" charset="0"/>
              </a:rPr>
              <a:t>olmasını temin edemeyiz.</a:t>
            </a:r>
          </a:p>
        </p:txBody>
      </p:sp>
      <p:sp>
        <p:nvSpPr>
          <p:cNvPr id="2" name="Metin kutusu 1"/>
          <p:cNvSpPr txBox="1"/>
          <p:nvPr/>
        </p:nvSpPr>
        <p:spPr>
          <a:xfrm>
            <a:off x="2135188" y="532263"/>
            <a:ext cx="6831391" cy="646331"/>
          </a:xfrm>
          <a:prstGeom prst="rect">
            <a:avLst/>
          </a:prstGeom>
          <a:noFill/>
        </p:spPr>
        <p:txBody>
          <a:bodyPr wrap="square" rtlCol="0">
            <a:spAutoFit/>
          </a:bodyPr>
          <a:lstStyle/>
          <a:p>
            <a:r>
              <a:rPr lang="tr-TR" sz="3600" b="1" dirty="0" smtClean="0">
                <a:solidFill>
                  <a:schemeClr val="accent1"/>
                </a:solidFill>
              </a:rPr>
              <a:t>Bir Ankette Öğrencilere;</a:t>
            </a:r>
            <a:endParaRPr lang="tr-TR" sz="3600" b="1" dirty="0">
              <a:solidFill>
                <a:schemeClr val="accent1"/>
              </a:solidFill>
            </a:endParaRPr>
          </a:p>
        </p:txBody>
      </p:sp>
    </p:spTree>
    <p:extLst>
      <p:ext uri="{BB962C8B-B14F-4D97-AF65-F5344CB8AC3E}">
        <p14:creationId xmlns:p14="http://schemas.microsoft.com/office/powerpoint/2010/main" xmlns="" val="266939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23237"/>
                                        </p:tgtEl>
                                        <p:attrNameLst>
                                          <p:attrName>style.visibility</p:attrName>
                                        </p:attrNameLst>
                                      </p:cBhvr>
                                      <p:to>
                                        <p:strVal val="visible"/>
                                      </p:to>
                                    </p:set>
                                    <p:anim calcmode="lin" valueType="num">
                                      <p:cBhvr additive="base">
                                        <p:cTn id="7" dur="500" fill="hold"/>
                                        <p:tgtEl>
                                          <p:spTgt spid="223237"/>
                                        </p:tgtEl>
                                        <p:attrNameLst>
                                          <p:attrName>ppt_x</p:attrName>
                                        </p:attrNameLst>
                                      </p:cBhvr>
                                      <p:tavLst>
                                        <p:tav tm="0">
                                          <p:val>
                                            <p:strVal val="#ppt_x"/>
                                          </p:val>
                                        </p:tav>
                                        <p:tav tm="100000">
                                          <p:val>
                                            <p:strVal val="#ppt_x"/>
                                          </p:val>
                                        </p:tav>
                                      </p:tavLst>
                                    </p:anim>
                                    <p:anim calcmode="lin" valueType="num">
                                      <p:cBhvr additive="base">
                                        <p:cTn id="8" dur="500" fill="hold"/>
                                        <p:tgtEl>
                                          <p:spTgt spid="22323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23238"/>
                                        </p:tgtEl>
                                        <p:attrNameLst>
                                          <p:attrName>style.visibility</p:attrName>
                                        </p:attrNameLst>
                                      </p:cBhvr>
                                      <p:to>
                                        <p:strVal val="visible"/>
                                      </p:to>
                                    </p:set>
                                    <p:anim calcmode="lin" valueType="num">
                                      <p:cBhvr additive="base">
                                        <p:cTn id="12" dur="500" fill="hold"/>
                                        <p:tgtEl>
                                          <p:spTgt spid="223238"/>
                                        </p:tgtEl>
                                        <p:attrNameLst>
                                          <p:attrName>ppt_x</p:attrName>
                                        </p:attrNameLst>
                                      </p:cBhvr>
                                      <p:tavLst>
                                        <p:tav tm="0">
                                          <p:val>
                                            <p:strVal val="#ppt_x"/>
                                          </p:val>
                                        </p:tav>
                                        <p:tav tm="100000">
                                          <p:val>
                                            <p:strVal val="#ppt_x"/>
                                          </p:val>
                                        </p:tav>
                                      </p:tavLst>
                                    </p:anim>
                                    <p:anim calcmode="lin" valueType="num">
                                      <p:cBhvr additive="base">
                                        <p:cTn id="13" dur="500" fill="hold"/>
                                        <p:tgtEl>
                                          <p:spTgt spid="2232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7" grpId="0" autoUpdateAnimBg="0"/>
      <p:bldP spid="22323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51932" y="624108"/>
            <a:ext cx="8911687" cy="1280890"/>
          </a:xfrm>
        </p:spPr>
        <p:txBody>
          <a:bodyPr/>
          <a:lstStyle/>
          <a:p>
            <a:r>
              <a:rPr lang="tr-TR" b="1" u="sng" dirty="0" smtClean="0"/>
              <a:t>Başarıyı Etkileyen Faktörlerden Bazıları</a:t>
            </a:r>
            <a:endParaRPr lang="tr-TR" b="1" u="sng" dirty="0"/>
          </a:p>
        </p:txBody>
      </p:sp>
      <p:sp>
        <p:nvSpPr>
          <p:cNvPr id="3" name="İçerik Yer Tutucusu 2"/>
          <p:cNvSpPr>
            <a:spLocks noGrp="1"/>
          </p:cNvSpPr>
          <p:nvPr>
            <p:ph idx="1"/>
          </p:nvPr>
        </p:nvSpPr>
        <p:spPr>
          <a:xfrm>
            <a:off x="2047164" y="1905000"/>
            <a:ext cx="3480179" cy="4395151"/>
          </a:xfrm>
        </p:spPr>
        <p:txBody>
          <a:bodyPr/>
          <a:lstStyle/>
          <a:p>
            <a:pPr marL="0" indent="0">
              <a:buNone/>
            </a:pPr>
            <a:r>
              <a:rPr lang="tr-TR" sz="2800" b="1" dirty="0" smtClean="0">
                <a:solidFill>
                  <a:schemeClr val="accent1"/>
                </a:solidFill>
              </a:rPr>
              <a:t>1)Okul Ortamı</a:t>
            </a:r>
          </a:p>
          <a:p>
            <a:pPr marL="0" indent="0">
              <a:buNone/>
            </a:pPr>
            <a:r>
              <a:rPr lang="tr-TR" sz="1600" dirty="0" smtClean="0"/>
              <a:t>*Öğretmen-sınıf yönetimi</a:t>
            </a:r>
          </a:p>
          <a:p>
            <a:pPr marL="0" indent="0">
              <a:buNone/>
            </a:pPr>
            <a:r>
              <a:rPr lang="tr-TR" sz="1600" dirty="0" smtClean="0"/>
              <a:t>*İdareci</a:t>
            </a:r>
          </a:p>
          <a:p>
            <a:pPr marL="0" indent="0">
              <a:buNone/>
            </a:pPr>
            <a:r>
              <a:rPr lang="tr-TR" sz="1600" dirty="0" smtClean="0"/>
              <a:t>*Akranları</a:t>
            </a:r>
          </a:p>
          <a:p>
            <a:pPr marL="0" indent="0">
              <a:buNone/>
            </a:pPr>
            <a:r>
              <a:rPr lang="tr-TR" sz="1600" dirty="0" smtClean="0"/>
              <a:t>*Eğitim programları</a:t>
            </a:r>
          </a:p>
          <a:p>
            <a:endParaRPr lang="tr-TR" dirty="0"/>
          </a:p>
        </p:txBody>
      </p:sp>
      <p:sp>
        <p:nvSpPr>
          <p:cNvPr id="4" name="İçerik Yer Tutucusu 2"/>
          <p:cNvSpPr txBox="1">
            <a:spLocks/>
          </p:cNvSpPr>
          <p:nvPr/>
        </p:nvSpPr>
        <p:spPr>
          <a:xfrm>
            <a:off x="5265884" y="1905000"/>
            <a:ext cx="3468687"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tr-TR" sz="2800" b="1" dirty="0" smtClean="0">
                <a:solidFill>
                  <a:schemeClr val="accent1"/>
                </a:solidFill>
              </a:rPr>
              <a:t>2)Aile</a:t>
            </a:r>
          </a:p>
          <a:p>
            <a:pPr marL="0" indent="0">
              <a:buFont typeface="Wingdings 3" charset="2"/>
              <a:buNone/>
            </a:pPr>
            <a:r>
              <a:rPr lang="tr-TR" sz="1600" dirty="0" smtClean="0"/>
              <a:t>*Sosyoekonomik durumu</a:t>
            </a:r>
          </a:p>
          <a:p>
            <a:pPr marL="0" indent="0">
              <a:buFont typeface="Wingdings 3" charset="2"/>
              <a:buNone/>
            </a:pPr>
            <a:r>
              <a:rPr lang="tr-TR" sz="1600" dirty="0" smtClean="0"/>
              <a:t>*Ailenin eğitim düzeyi</a:t>
            </a:r>
          </a:p>
          <a:p>
            <a:pPr marL="0" indent="0">
              <a:buFont typeface="Wingdings 3" charset="2"/>
              <a:buNone/>
            </a:pPr>
            <a:r>
              <a:rPr lang="tr-TR" sz="1600" dirty="0" smtClean="0"/>
              <a:t>*Anne-baba tutumu</a:t>
            </a:r>
          </a:p>
          <a:p>
            <a:pPr marL="0" indent="0">
              <a:buFont typeface="Wingdings 3" charset="2"/>
              <a:buNone/>
            </a:pPr>
            <a:endParaRPr lang="tr-TR" sz="1600" dirty="0"/>
          </a:p>
        </p:txBody>
      </p:sp>
      <p:sp>
        <p:nvSpPr>
          <p:cNvPr id="5" name="İçerik Yer Tutucusu 2"/>
          <p:cNvSpPr txBox="1">
            <a:spLocks/>
          </p:cNvSpPr>
          <p:nvPr/>
        </p:nvSpPr>
        <p:spPr>
          <a:xfrm>
            <a:off x="8145556" y="1899309"/>
            <a:ext cx="3637005"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r>
              <a:rPr lang="tr-TR" sz="2800" b="1" dirty="0" smtClean="0">
                <a:solidFill>
                  <a:schemeClr val="accent1"/>
                </a:solidFill>
              </a:rPr>
              <a:t>3)Kişisel Özellikler</a:t>
            </a:r>
          </a:p>
          <a:p>
            <a:pPr marL="0" indent="0">
              <a:buFont typeface="Wingdings 3" charset="2"/>
              <a:buNone/>
            </a:pPr>
            <a:r>
              <a:rPr lang="tr-TR" sz="1600" dirty="0" smtClean="0"/>
              <a:t>*Zeka </a:t>
            </a:r>
          </a:p>
          <a:p>
            <a:pPr marL="0" indent="0">
              <a:buFont typeface="Wingdings 3" charset="2"/>
              <a:buNone/>
            </a:pPr>
            <a:r>
              <a:rPr lang="tr-TR" sz="1600" dirty="0" smtClean="0"/>
              <a:t>*İlgi, yetenek, değer, tutum</a:t>
            </a:r>
          </a:p>
          <a:p>
            <a:pPr marL="0" indent="0">
              <a:buFont typeface="Wingdings 3" charset="2"/>
              <a:buNone/>
            </a:pPr>
            <a:r>
              <a:rPr lang="tr-TR" sz="1600" dirty="0" smtClean="0"/>
              <a:t>*Sağlık koşulları, beslenme</a:t>
            </a:r>
          </a:p>
          <a:p>
            <a:pPr marL="0" indent="0">
              <a:buFont typeface="Wingdings 3" charset="2"/>
              <a:buNone/>
            </a:pPr>
            <a:r>
              <a:rPr lang="tr-TR" sz="1600" dirty="0" smtClean="0"/>
              <a:t>*Başarı algısı</a:t>
            </a:r>
          </a:p>
          <a:p>
            <a:pPr marL="0" indent="0">
              <a:buFont typeface="Wingdings 3" charset="2"/>
              <a:buNone/>
            </a:pPr>
            <a:r>
              <a:rPr lang="tr-TR" sz="1600" dirty="0" smtClean="0"/>
              <a:t>*Öğrenme stili</a:t>
            </a:r>
          </a:p>
          <a:p>
            <a:pPr marL="0" indent="0">
              <a:buFont typeface="Wingdings 3" charset="2"/>
              <a:buNone/>
            </a:pPr>
            <a:r>
              <a:rPr lang="tr-TR" sz="1600" dirty="0" smtClean="0"/>
              <a:t>*Başarı güdüsü</a:t>
            </a:r>
            <a:endParaRPr lang="tr-TR" sz="1600" dirty="0"/>
          </a:p>
        </p:txBody>
      </p:sp>
    </p:spTree>
    <p:extLst>
      <p:ext uri="{BB962C8B-B14F-4D97-AF65-F5344CB8AC3E}">
        <p14:creationId xmlns:p14="http://schemas.microsoft.com/office/powerpoint/2010/main" xmlns="" val="2684522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extLst>
              <a:ext uri="{28A0092B-C50C-407E-A947-70E740481C1C}">
                <a14:useLocalDpi xmlns:a14="http://schemas.microsoft.com/office/drawing/2010/main" xmlns="" val="0"/>
              </a:ext>
            </a:extLst>
          </a:blip>
          <a:srcRect r="5353"/>
          <a:stretch/>
        </p:blipFill>
        <p:spPr>
          <a:xfrm>
            <a:off x="1637731" y="1335150"/>
            <a:ext cx="6632812" cy="5273576"/>
          </a:xfrm>
          <a:prstGeom prst="rect">
            <a:avLst/>
          </a:prstGeom>
        </p:spPr>
      </p:pic>
      <p:sp>
        <p:nvSpPr>
          <p:cNvPr id="5" name="İçerik Yer Tutucusu 4"/>
          <p:cNvSpPr>
            <a:spLocks noGrp="1"/>
          </p:cNvSpPr>
          <p:nvPr>
            <p:ph idx="1"/>
          </p:nvPr>
        </p:nvSpPr>
        <p:spPr>
          <a:xfrm>
            <a:off x="8420668" y="1273093"/>
            <a:ext cx="3493827" cy="5397690"/>
          </a:xfrm>
        </p:spPr>
        <p:txBody>
          <a:bodyPr/>
          <a:lstStyle/>
          <a:p>
            <a:r>
              <a:rPr lang="tr-TR" sz="3200" b="1" dirty="0" smtClean="0">
                <a:solidFill>
                  <a:schemeClr val="accent1"/>
                </a:solidFill>
              </a:rPr>
              <a:t>Öğrenci başarısından , </a:t>
            </a:r>
            <a:r>
              <a:rPr lang="tr-TR" sz="2800" dirty="0" smtClean="0"/>
              <a:t>sadece </a:t>
            </a:r>
            <a:r>
              <a:rPr lang="tr-TR" sz="2800" dirty="0"/>
              <a:t>öğrenci sorumlu değildir. Bu başarı; öğrencinin, öğretmenin ve öğrenci velisinin birlikte hareket etmesiyle yakalanabilir. </a:t>
            </a:r>
          </a:p>
          <a:p>
            <a:endParaRPr lang="tr-TR" dirty="0"/>
          </a:p>
        </p:txBody>
      </p:sp>
    </p:spTree>
    <p:extLst>
      <p:ext uri="{BB962C8B-B14F-4D97-AF65-F5344CB8AC3E}">
        <p14:creationId xmlns:p14="http://schemas.microsoft.com/office/powerpoint/2010/main" xmlns="" val="4047808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6"/>
          <p:cNvSpPr>
            <a:spLocks noGrp="1" noChangeArrowheads="1"/>
          </p:cNvSpPr>
          <p:nvPr>
            <p:ph idx="1"/>
          </p:nvPr>
        </p:nvSpPr>
        <p:spPr>
          <a:xfrm>
            <a:off x="1981200" y="476251"/>
            <a:ext cx="9455624" cy="6048375"/>
          </a:xfrm>
        </p:spPr>
        <p:txBody>
          <a:bodyPr>
            <a:normAutofit/>
          </a:bodyPr>
          <a:lstStyle/>
          <a:p>
            <a:pPr>
              <a:lnSpc>
                <a:spcPct val="150000"/>
              </a:lnSpc>
              <a:buFontTx/>
              <a:buNone/>
            </a:pPr>
            <a:r>
              <a:rPr lang="tr-TR" altLang="tr-TR" sz="2800" i="1" dirty="0"/>
              <a:t>  </a:t>
            </a:r>
            <a:endParaRPr lang="tr-TR" altLang="tr-TR" sz="2800" i="1" dirty="0" smtClean="0"/>
          </a:p>
          <a:p>
            <a:pPr>
              <a:lnSpc>
                <a:spcPct val="150000"/>
              </a:lnSpc>
              <a:buFontTx/>
              <a:buNone/>
            </a:pPr>
            <a:r>
              <a:rPr lang="tr-TR" altLang="tr-TR" sz="2800" i="1" dirty="0" smtClean="0"/>
              <a:t>    </a:t>
            </a:r>
            <a:r>
              <a:rPr lang="tr-TR" altLang="tr-TR" sz="2400" dirty="0" smtClean="0">
                <a:latin typeface="Arial" panose="020B0604020202020204" pitchFamily="34" charset="0"/>
                <a:ea typeface="Arial Unicode MS" panose="020B0604020202020204" pitchFamily="34" charset="-128"/>
                <a:cs typeface="Arial Unicode MS" panose="020B0604020202020204" pitchFamily="34" charset="-128"/>
              </a:rPr>
              <a:t>Öğrenme-öğretme </a:t>
            </a:r>
            <a:r>
              <a:rPr lang="tr-TR" altLang="tr-TR" sz="2400" dirty="0">
                <a:latin typeface="Arial" panose="020B0604020202020204" pitchFamily="34" charset="0"/>
                <a:ea typeface="Arial Unicode MS" panose="020B0604020202020204" pitchFamily="34" charset="-128"/>
                <a:cs typeface="Arial Unicode MS" panose="020B0604020202020204" pitchFamily="34" charset="-128"/>
              </a:rPr>
              <a:t>ortamında birçok değişken yer almaktadır. </a:t>
            </a:r>
            <a:r>
              <a:rPr lang="tr-TR" altLang="tr-TR" sz="2400" dirty="0" smtClean="0">
                <a:latin typeface="Arial" panose="020B0604020202020204" pitchFamily="34" charset="0"/>
                <a:ea typeface="Arial Unicode MS" panose="020B0604020202020204" pitchFamily="34" charset="-128"/>
                <a:cs typeface="Arial Unicode MS" panose="020B0604020202020204" pitchFamily="34" charset="-128"/>
              </a:rPr>
              <a:t>Bu </a:t>
            </a:r>
            <a:r>
              <a:rPr lang="tr-TR" altLang="tr-TR" sz="2400" dirty="0">
                <a:latin typeface="Arial" panose="020B0604020202020204" pitchFamily="34" charset="0"/>
                <a:ea typeface="Arial Unicode MS" panose="020B0604020202020204" pitchFamily="34" charset="-128"/>
                <a:cs typeface="Arial Unicode MS" panose="020B0604020202020204" pitchFamily="34" charset="-128"/>
              </a:rPr>
              <a:t>değişkenlerden en önemlisi ve en kritik olanı </a:t>
            </a:r>
            <a:r>
              <a:rPr lang="tr-TR" altLang="tr-TR" sz="2800" b="1" dirty="0">
                <a:latin typeface="Arial" panose="020B0604020202020204" pitchFamily="34" charset="0"/>
                <a:ea typeface="Arial Unicode MS" panose="020B0604020202020204" pitchFamily="34" charset="-128"/>
                <a:cs typeface="Arial Unicode MS" panose="020B0604020202020204" pitchFamily="34" charset="-128"/>
              </a:rPr>
              <a:t>öğretmendir.</a:t>
            </a:r>
            <a:r>
              <a:rPr lang="tr-TR" altLang="tr-TR" sz="2400" dirty="0">
                <a:latin typeface="Arial" panose="020B0604020202020204" pitchFamily="34" charset="0"/>
                <a:ea typeface="Arial Unicode MS" panose="020B0604020202020204" pitchFamily="34" charset="-128"/>
                <a:cs typeface="Arial Unicode MS" panose="020B0604020202020204" pitchFamily="34" charset="-128"/>
              </a:rPr>
              <a:t> Çünkü etkili bir sınıf yönetimi için gerekli olan eğitim süreçlerinin düzenlenmesinden ve yürütülmesinden öğretmen sorumludur. Bu nedenle öğretmenin liderlik rolü ön plana çıkmakta ve grup dinamizmini bilmesi önem kazanmaktadır. </a:t>
            </a:r>
            <a:r>
              <a:rPr lang="tr-TR" altLang="tr-TR" sz="2400" u="sng" dirty="0">
                <a:latin typeface="Arial" panose="020B0604020202020204" pitchFamily="34" charset="0"/>
                <a:ea typeface="Arial Unicode MS" panose="020B0604020202020204" pitchFamily="34" charset="-128"/>
                <a:cs typeface="Arial Unicode MS" panose="020B0604020202020204" pitchFamily="34" charset="-128"/>
              </a:rPr>
              <a:t>Öğrenme ve öğretme ortamında başarıyı etkileyen sınıf içindeki davranışlar ve sınıfın etkili </a:t>
            </a:r>
            <a:r>
              <a:rPr lang="tr-TR" altLang="tr-TR" sz="2400" u="sng" dirty="0" smtClean="0">
                <a:latin typeface="Arial" panose="020B0604020202020204" pitchFamily="34" charset="0"/>
                <a:ea typeface="Arial Unicode MS" panose="020B0604020202020204" pitchFamily="34" charset="-128"/>
                <a:cs typeface="Arial Unicode MS" panose="020B0604020202020204" pitchFamily="34" charset="-128"/>
              </a:rPr>
              <a:t>yönetimidir.</a:t>
            </a:r>
            <a:endParaRPr lang="tr-TR" altLang="tr-TR" sz="2400" u="sng" dirty="0">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xmlns="" val="144828811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1932650" y="273685"/>
            <a:ext cx="8988358" cy="14773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tr-TR" altLang="tr-TR" sz="2000" b="1" i="0" u="none" strike="noStrike" cap="none" normalizeH="0" baseline="0" dirty="0" smtClean="0">
                <a:ln>
                  <a:noFill/>
                </a:ln>
                <a:solidFill>
                  <a:srgbClr val="7030A0"/>
                </a:solidFill>
                <a:effectLst/>
                <a:latin typeface="Segoe Print" panose="02000600000000000000" pitchFamily="2" charset="0"/>
              </a:rPr>
              <a:t>Bazı öğrenciler ne tür öğretmene sahip olurlarsa olsunlar öğrenirler.</a:t>
            </a:r>
          </a:p>
          <a:p>
            <a:pPr marL="0" marR="0" lvl="0" indent="0" algn="l" defTabSz="914400" rtl="0" eaLnBrk="0" fontAlgn="base" latinLnBrk="0" hangingPunct="0">
              <a:lnSpc>
                <a:spcPct val="150000"/>
              </a:lnSpc>
              <a:spcBef>
                <a:spcPct val="0"/>
              </a:spcBef>
              <a:spcAft>
                <a:spcPct val="0"/>
              </a:spcAft>
              <a:buClrTx/>
              <a:buSzTx/>
              <a:buFontTx/>
              <a:buNone/>
              <a:tabLst/>
            </a:pPr>
            <a:r>
              <a:rPr kumimoji="0" lang="tr-TR" altLang="tr-TR" sz="2000" b="1" i="0" u="none" strike="noStrike" cap="none" normalizeH="0" baseline="0" dirty="0" smtClean="0">
                <a:ln>
                  <a:noFill/>
                </a:ln>
                <a:solidFill>
                  <a:srgbClr val="7030A0"/>
                </a:solidFill>
                <a:effectLst/>
                <a:latin typeface="Segoe Print" panose="02000600000000000000" pitchFamily="2" charset="0"/>
              </a:rPr>
              <a:t> Ancak, iyi öğretmenler pek çok öğrenci için vasat bir eğitimle, </a:t>
            </a:r>
          </a:p>
          <a:p>
            <a:pPr marL="0" marR="0" lvl="0" indent="0" algn="l" defTabSz="914400" rtl="0" eaLnBrk="0" fontAlgn="base" latinLnBrk="0" hangingPunct="0">
              <a:lnSpc>
                <a:spcPct val="150000"/>
              </a:lnSpc>
              <a:spcBef>
                <a:spcPct val="0"/>
              </a:spcBef>
              <a:spcAft>
                <a:spcPct val="0"/>
              </a:spcAft>
              <a:buClrTx/>
              <a:buSzTx/>
              <a:buFontTx/>
              <a:buNone/>
              <a:tabLst/>
            </a:pPr>
            <a:r>
              <a:rPr kumimoji="0" lang="tr-TR" altLang="tr-TR" sz="2000" b="1" i="0" u="none" strike="noStrike" cap="none" normalizeH="0" baseline="0" dirty="0" smtClean="0">
                <a:ln>
                  <a:noFill/>
                </a:ln>
                <a:solidFill>
                  <a:srgbClr val="7030A0"/>
                </a:solidFill>
                <a:effectLst/>
                <a:latin typeface="Segoe Print" panose="02000600000000000000" pitchFamily="2" charset="0"/>
              </a:rPr>
              <a:t>mükemmellik arasındaki farkı oluşturan kimselerdir. </a:t>
            </a:r>
            <a:endParaRPr kumimoji="0" lang="tr-TR" altLang="tr-TR" sz="3200" b="1" i="0" u="none" strike="noStrike" cap="none" normalizeH="0" baseline="0" dirty="0" smtClean="0">
              <a:ln>
                <a:noFill/>
              </a:ln>
              <a:solidFill>
                <a:srgbClr val="7030A0"/>
              </a:solidFill>
              <a:effectLst/>
              <a:latin typeface="Segoe Print" panose="02000600000000000000" pitchFamily="2" charset="0"/>
            </a:endParaRPr>
          </a:p>
        </p:txBody>
      </p:sp>
      <p:pic>
        <p:nvPicPr>
          <p:cNvPr id="5" name="Resim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042597" y="1613937"/>
            <a:ext cx="6005869" cy="5244063"/>
          </a:xfrm>
          <a:prstGeom prst="rect">
            <a:avLst/>
          </a:prstGeom>
          <a:ln>
            <a:noFill/>
          </a:ln>
          <a:effectLst>
            <a:softEdge rad="112500"/>
          </a:effectLst>
        </p:spPr>
      </p:pic>
    </p:spTree>
    <p:extLst>
      <p:ext uri="{BB962C8B-B14F-4D97-AF65-F5344CB8AC3E}">
        <p14:creationId xmlns:p14="http://schemas.microsoft.com/office/powerpoint/2010/main" xmlns="" val="3277288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2419</TotalTime>
  <Words>834</Words>
  <Application>Microsoft Office PowerPoint</Application>
  <PresentationFormat>Özel</PresentationFormat>
  <Paragraphs>163</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Duman</vt:lpstr>
      <vt:lpstr> -AKADEMİK BAŞARIYI OLUMLU VE OLUMSUZ ETKİLEYEN FAKTÖRLER *Alınacak Tedbirler *Özgün Çalışmalar ve Projeler   -EĞİTİMDE EMPATİ VE ÖĞRENCİLERİ ANLAMAK    </vt:lpstr>
      <vt:lpstr>Başarı hedefe ulaşmaktır.</vt:lpstr>
      <vt:lpstr>   Öğrenci Başarısının Bazı Değişkenleri</vt:lpstr>
      <vt:lpstr>Slayt 4</vt:lpstr>
      <vt:lpstr>Slayt 5</vt:lpstr>
      <vt:lpstr>Başarıyı Etkileyen Faktörlerden Bazıları</vt:lpstr>
      <vt:lpstr>Slayt 7</vt:lpstr>
      <vt:lpstr>Slayt 8</vt:lpstr>
      <vt:lpstr>Slayt 9</vt:lpstr>
      <vt:lpstr>Slayt 10</vt:lpstr>
      <vt:lpstr>Başarı Beklentisi</vt:lpstr>
      <vt:lpstr>Slayt 12</vt:lpstr>
      <vt:lpstr>Slayt 13</vt:lpstr>
      <vt:lpstr>Slayt 14</vt:lpstr>
      <vt:lpstr>Slayt 15</vt:lpstr>
      <vt:lpstr>Slayt 16</vt:lpstr>
      <vt:lpstr>Slayt 17</vt:lpstr>
      <vt:lpstr>Slayt 18</vt:lpstr>
      <vt:lpstr>Slayt 19</vt:lpstr>
      <vt:lpstr>EMPATİ VE ÖĞRENCİLERİ ANLAMAK</vt:lpstr>
      <vt:lpstr>Slayt 21</vt:lpstr>
      <vt:lpstr>Öğrenciler ne ister?</vt:lpstr>
      <vt:lpstr>Slayt 23</vt:lpstr>
      <vt:lpstr>Slayt 24</vt:lpstr>
    </vt:vector>
  </TitlesOfParts>
  <Company>SilentAll 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SAÇMA SAPAN SLAYTLAR İŞTE BUNLARIN HEPSİ CAN SIKINTISI</dc:title>
  <dc:creator>Admin</dc:creator>
  <cp:lastModifiedBy>Pc</cp:lastModifiedBy>
  <cp:revision>63</cp:revision>
  <dcterms:created xsi:type="dcterms:W3CDTF">2015-09-04T17:58:09Z</dcterms:created>
  <dcterms:modified xsi:type="dcterms:W3CDTF">2018-01-02T08:41:29Z</dcterms:modified>
</cp:coreProperties>
</file>